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xls" ContentType="application/vnd.ms-exce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3.xml" ContentType="application/vnd.openxmlformats-officedocument.presentationml.notesSlide+xml"/>
  <Override PartName="/ppt/tags/tag28.xml" ContentType="application/vnd.openxmlformats-officedocument.presentationml.tags+xml"/>
  <Override PartName="/ppt/notesSlides/notesSlide14.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9.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0.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3.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4.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5.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6.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7.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8.xml" ContentType="application/vnd.openxmlformats-officedocument.presentationml.notesSlide+xml"/>
  <Override PartName="/ppt/tags/tag76.xml" ContentType="application/vnd.openxmlformats-officedocument.presentationml.tags+xml"/>
  <Override PartName="/ppt/notesSlides/notesSlide29.xml" ContentType="application/vnd.openxmlformats-officedocument.presentationml.notesSlide+xml"/>
  <Override PartName="/ppt/tags/tag77.xml" ContentType="application/vnd.openxmlformats-officedocument.presentationml.tags+xml"/>
  <Override PartName="/ppt/notesSlides/notesSlide30.xml" ContentType="application/vnd.openxmlformats-officedocument.presentationml.notesSlide+xml"/>
  <Override PartName="/ppt/tags/tag78.xml" ContentType="application/vnd.openxmlformats-officedocument.presentationml.tags+xml"/>
  <Override PartName="/ppt/notesSlides/notesSlide31.xml" ContentType="application/vnd.openxmlformats-officedocument.presentationml.notesSlide+xml"/>
  <Override PartName="/ppt/tags/tag79.xml" ContentType="application/vnd.openxmlformats-officedocument.presentationml.tags+xml"/>
  <Override PartName="/ppt/notesSlides/notesSlide32.xml" ContentType="application/vnd.openxmlformats-officedocument.presentationml.notesSlide+xml"/>
  <Override PartName="/ppt/tags/tag80.xml" ContentType="application/vnd.openxmlformats-officedocument.presentationml.tags+xml"/>
  <Override PartName="/ppt/notesSlides/notesSlide33.xml" ContentType="application/vnd.openxmlformats-officedocument.presentationml.notesSlide+xml"/>
  <Override PartName="/ppt/tags/tag81.xml" ContentType="application/vnd.openxmlformats-officedocument.presentationml.tags+xml"/>
  <Override PartName="/ppt/notesSlides/notesSlide34.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35.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36.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37.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4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1"/>
  </p:sldMasterIdLst>
  <p:notesMasterIdLst>
    <p:notesMasterId r:id="rId45"/>
  </p:notesMasterIdLst>
  <p:handoutMasterIdLst>
    <p:handoutMasterId r:id="rId46"/>
  </p:handoutMasterIdLst>
  <p:sldIdLst>
    <p:sldId id="323" r:id="rId2"/>
    <p:sldId id="257" r:id="rId3"/>
    <p:sldId id="262" r:id="rId4"/>
    <p:sldId id="324" r:id="rId5"/>
    <p:sldId id="264" r:id="rId6"/>
    <p:sldId id="280" r:id="rId7"/>
    <p:sldId id="281" r:id="rId8"/>
    <p:sldId id="266" r:id="rId9"/>
    <p:sldId id="267" r:id="rId10"/>
    <p:sldId id="279" r:id="rId11"/>
    <p:sldId id="259" r:id="rId12"/>
    <p:sldId id="283" r:id="rId13"/>
    <p:sldId id="285" r:id="rId14"/>
    <p:sldId id="312" r:id="rId15"/>
    <p:sldId id="288" r:id="rId16"/>
    <p:sldId id="289" r:id="rId17"/>
    <p:sldId id="315" r:id="rId18"/>
    <p:sldId id="316" r:id="rId19"/>
    <p:sldId id="317" r:id="rId20"/>
    <p:sldId id="291" r:id="rId21"/>
    <p:sldId id="293" r:id="rId22"/>
    <p:sldId id="294" r:id="rId23"/>
    <p:sldId id="295" r:id="rId24"/>
    <p:sldId id="297" r:id="rId25"/>
    <p:sldId id="298" r:id="rId26"/>
    <p:sldId id="314" r:id="rId27"/>
    <p:sldId id="302" r:id="rId28"/>
    <p:sldId id="303" r:id="rId29"/>
    <p:sldId id="313" r:id="rId30"/>
    <p:sldId id="260" r:id="rId31"/>
    <p:sldId id="275" r:id="rId32"/>
    <p:sldId id="276" r:id="rId33"/>
    <p:sldId id="277" r:id="rId34"/>
    <p:sldId id="278" r:id="rId35"/>
    <p:sldId id="265" r:id="rId36"/>
    <p:sldId id="268" r:id="rId37"/>
    <p:sldId id="269" r:id="rId38"/>
    <p:sldId id="306" r:id="rId39"/>
    <p:sldId id="307" r:id="rId40"/>
    <p:sldId id="270" r:id="rId41"/>
    <p:sldId id="272" r:id="rId42"/>
    <p:sldId id="321" r:id="rId43"/>
    <p:sldId id="322" r:id="rId44"/>
  </p:sldIdLst>
  <p:sldSz cx="9144000" cy="6858000" type="screen4x3"/>
  <p:notesSz cx="6858000" cy="9144000"/>
  <p:custDataLst>
    <p:tags r:id="rId4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hiddenSlides="1"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86A"/>
    <a:srgbClr val="FFE4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480" autoAdjust="0"/>
  </p:normalViewPr>
  <p:slideViewPr>
    <p:cSldViewPr snapToObjects="1">
      <p:cViewPr varScale="1">
        <p:scale>
          <a:sx n="101" d="100"/>
          <a:sy n="101" d="100"/>
        </p:scale>
        <p:origin x="-3312"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tags" Target="tags/tag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BEFE421-BA63-944A-9C5E-17934035529B}" type="datetimeFigureOut">
              <a:rPr lang="en-US" smtClean="0"/>
              <a:pPr/>
              <a:t>5/3/11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7AAC150-6A3F-9541-B204-3792F6D65904}" type="slidenum">
              <a:rPr lang="en-US" smtClean="0"/>
              <a:pPr/>
              <a:t>‹#›</a:t>
            </a:fld>
            <a:endParaRPr lang="en-US"/>
          </a:p>
        </p:txBody>
      </p:sp>
    </p:spTree>
    <p:extLst>
      <p:ext uri="{BB962C8B-B14F-4D97-AF65-F5344CB8AC3E}">
        <p14:creationId xmlns:p14="http://schemas.microsoft.com/office/powerpoint/2010/main" val="17209715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7B2899-0B75-F041-AFE8-4C1E5D184665}" type="datetimeFigureOut">
              <a:rPr lang="en-US" smtClean="0"/>
              <a:pPr/>
              <a:t>5/3/11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07EA33-3176-1746-8E4D-64F50ED202CE}" type="slidenum">
              <a:rPr lang="en-US" smtClean="0"/>
              <a:pPr/>
              <a:t>‹#›</a:t>
            </a:fld>
            <a:endParaRPr lang="en-US"/>
          </a:p>
        </p:txBody>
      </p:sp>
    </p:spTree>
    <p:extLst>
      <p:ext uri="{BB962C8B-B14F-4D97-AF65-F5344CB8AC3E}">
        <p14:creationId xmlns:p14="http://schemas.microsoft.com/office/powerpoint/2010/main" val="333201131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and welcome to The Origins of Agile Software Development, a module in Agile Fundamentals. This module is brought to you by ThoughtWorks Studios, makers of Mingle, Cruise, and Twist.</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a:t>
            </a:fld>
            <a:endParaRPr lang="en-US"/>
          </a:p>
        </p:txBody>
      </p:sp>
    </p:spTree>
    <p:extLst>
      <p:ext uri="{BB962C8B-B14F-4D97-AF65-F5344CB8AC3E}">
        <p14:creationId xmlns:p14="http://schemas.microsoft.com/office/powerpoint/2010/main" val="3294860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n-US" dirty="0" smtClean="0"/>
              <a:t>Your company</a:t>
            </a:r>
            <a:r>
              <a:rPr lang="en-US" baseline="0" dirty="0" smtClean="0"/>
              <a:t> produced software with 100,000 LOC</a:t>
            </a:r>
          </a:p>
          <a:p>
            <a:pPr>
              <a:buFont typeface="Arial" pitchFamily="34" charset="0"/>
              <a:buNone/>
            </a:pPr>
            <a:r>
              <a:rPr lang="en-US" baseline="0" dirty="0" smtClean="0"/>
              <a:t>x $850 / LOC</a:t>
            </a:r>
          </a:p>
          <a:p>
            <a:pPr>
              <a:buFont typeface="Arial" pitchFamily="34" charset="0"/>
              <a:buNone/>
            </a:pPr>
            <a:r>
              <a:rPr lang="en-US" baseline="0" dirty="0" smtClean="0"/>
              <a:t>= $85M</a:t>
            </a:r>
            <a:endParaRPr lang="en-US" dirty="0" smtClean="0"/>
          </a:p>
          <a:p>
            <a:r>
              <a:rPr lang="en-US" dirty="0" smtClean="0"/>
              <a:t>Not going to fly.</a:t>
            </a:r>
          </a:p>
          <a:p>
            <a:r>
              <a:rPr lang="en-US" dirty="0" smtClean="0"/>
              <a:t>So how did all of this chaos</a:t>
            </a:r>
            <a:r>
              <a:rPr lang="en-US" baseline="0" dirty="0" smtClean="0"/>
              <a:t> turn into AGILE.</a:t>
            </a:r>
          </a:p>
          <a:p>
            <a:endParaRPr lang="en-US" dirty="0" smtClean="0"/>
          </a:p>
          <a:p>
            <a:r>
              <a:rPr lang="en-US" dirty="0" smtClean="0"/>
              <a:t>---------------------------------------------------------------------------------------------------------------</a:t>
            </a:r>
          </a:p>
          <a:p>
            <a:r>
              <a:rPr lang="en-US" dirty="0" smtClean="0"/>
              <a:t>Imagine that your company was producing software with a measly one hundred thousand lines of code.  Let’s see – one hundred thousand times eight hundred fifty is EIGHTY-FIVE MILLION DOLLARS. How many companies can afford that kind of investment? Pretty close to none.</a:t>
            </a:r>
          </a:p>
          <a:p>
            <a:endParaRPr lang="en-US" dirty="0" smtClean="0"/>
          </a:p>
          <a:p>
            <a:r>
              <a:rPr lang="en-US" dirty="0" smtClean="0"/>
              <a:t>Understanding this led some practitioners to start thinking about different – preferably better – ways of doing things.</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1980’s early 1990’s</a:t>
            </a:r>
          </a:p>
          <a:p>
            <a:pPr>
              <a:buFont typeface="Arial" pitchFamily="34" charset="0"/>
              <a:buChar char="•"/>
            </a:pPr>
            <a:r>
              <a:rPr lang="en-US" dirty="0" smtClean="0"/>
              <a:t>Ken </a:t>
            </a:r>
            <a:r>
              <a:rPr lang="en-US" dirty="0" err="1" smtClean="0"/>
              <a:t>Schwaber</a:t>
            </a:r>
            <a:r>
              <a:rPr lang="en-US" dirty="0" smtClean="0"/>
              <a:t> was</a:t>
            </a:r>
            <a:r>
              <a:rPr lang="en-US" baseline="0" dirty="0" smtClean="0"/>
              <a:t> frustrated</a:t>
            </a:r>
          </a:p>
          <a:p>
            <a:pPr lvl="1">
              <a:buFont typeface="Arial" pitchFamily="34" charset="0"/>
              <a:buChar char="•"/>
            </a:pPr>
            <a:r>
              <a:rPr lang="en-US" baseline="0" dirty="0" smtClean="0"/>
              <a:t>Tired of waiting to find out details</a:t>
            </a:r>
          </a:p>
          <a:p>
            <a:pPr lvl="1">
              <a:buFont typeface="Arial" pitchFamily="34" charset="0"/>
              <a:buChar char="•"/>
            </a:pPr>
            <a:r>
              <a:rPr lang="en-US" baseline="0" dirty="0" smtClean="0"/>
              <a:t>Tired of calling meetings for answers</a:t>
            </a:r>
          </a:p>
          <a:p>
            <a:pPr lvl="1">
              <a:buFont typeface="Arial" pitchFamily="34" charset="0"/>
              <a:buChar char="•"/>
            </a:pPr>
            <a:r>
              <a:rPr lang="en-US" baseline="0" dirty="0" smtClean="0"/>
              <a:t>Tired of projects past due</a:t>
            </a:r>
          </a:p>
          <a:p>
            <a:pPr lvl="1">
              <a:buFont typeface="Arial" pitchFamily="34" charset="0"/>
              <a:buChar char="•"/>
            </a:pPr>
            <a:r>
              <a:rPr lang="en-US" baseline="0" dirty="0" smtClean="0"/>
              <a:t>Tired of missing the mark on business value</a:t>
            </a:r>
          </a:p>
          <a:p>
            <a:pPr lvl="1">
              <a:buFont typeface="Arial" pitchFamily="34" charset="0"/>
              <a:buChar char="•"/>
            </a:pPr>
            <a:r>
              <a:rPr lang="en-US" baseline="0" dirty="0" smtClean="0"/>
              <a:t>Tired of heavy documentation</a:t>
            </a:r>
          </a:p>
          <a:p>
            <a:pPr lvl="0">
              <a:buFont typeface="Arial" pitchFamily="34" charset="0"/>
              <a:buNone/>
            </a:pPr>
            <a:r>
              <a:rPr lang="en-US" baseline="0" dirty="0" smtClean="0"/>
              <a:t>[CLICK]  Find a way to…….</a:t>
            </a:r>
          </a:p>
          <a:p>
            <a:pPr lvl="0">
              <a:buFont typeface="Arial" pitchFamily="34" charset="0"/>
              <a:buChar char="•"/>
            </a:pPr>
            <a:r>
              <a:rPr lang="en-US" baseline="0" dirty="0" smtClean="0"/>
              <a:t>How to communicate more effectively, sooner, quicker</a:t>
            </a:r>
          </a:p>
          <a:p>
            <a:pPr lvl="0">
              <a:buFont typeface="Arial" pitchFamily="34" charset="0"/>
              <a:buChar char="•"/>
            </a:pPr>
            <a:r>
              <a:rPr lang="en-US" baseline="0" dirty="0" smtClean="0"/>
              <a:t>Talk to each other every day</a:t>
            </a:r>
          </a:p>
          <a:p>
            <a:pPr lvl="0">
              <a:buFont typeface="Arial" pitchFamily="34" charset="0"/>
              <a:buChar char="•"/>
            </a:pPr>
            <a:r>
              <a:rPr lang="en-US" baseline="0" dirty="0" smtClean="0"/>
              <a:t>Find ways to deliver sooner, better results, lower costs</a:t>
            </a: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[CLICK]</a:t>
            </a:r>
          </a:p>
          <a:p>
            <a:pPr>
              <a:buFont typeface="Arial" pitchFamily="34" charset="0"/>
              <a:buChar char="•"/>
            </a:pPr>
            <a:r>
              <a:rPr lang="en-US" dirty="0" smtClean="0"/>
              <a:t>Ken and colleagues</a:t>
            </a:r>
            <a:r>
              <a:rPr lang="en-US" baseline="0" dirty="0" smtClean="0"/>
              <a:t> – SCRUM</a:t>
            </a:r>
          </a:p>
          <a:p>
            <a:pPr>
              <a:buFont typeface="Arial" pitchFamily="34" charset="0"/>
              <a:buChar char="•"/>
            </a:pPr>
            <a:r>
              <a:rPr lang="en-US" baseline="0" dirty="0" smtClean="0"/>
              <a:t>Some comments about SCRUM from his web site</a:t>
            </a:r>
          </a:p>
          <a:p>
            <a:pPr>
              <a:buFont typeface="Arial" pitchFamily="34" charset="0"/>
              <a:buNone/>
            </a:pPr>
            <a:endParaRPr lang="en-US" dirty="0" smtClean="0"/>
          </a:p>
          <a:p>
            <a:endParaRPr lang="en-US" dirty="0" smtClean="0"/>
          </a:p>
          <a:p>
            <a:r>
              <a:rPr lang="en-US" dirty="0" smtClean="0"/>
              <a:t>---------------------------------------------------------------------------------------------------------------</a:t>
            </a:r>
          </a:p>
          <a:p>
            <a:r>
              <a:rPr lang="en-US" dirty="0" smtClean="0"/>
              <a:t>In the 1980’s and early 1990’s, there was this guy named Ken </a:t>
            </a:r>
            <a:r>
              <a:rPr lang="en-US" dirty="0" err="1" smtClean="0"/>
              <a:t>Schwaber</a:t>
            </a:r>
            <a:r>
              <a:rPr lang="en-US" dirty="0" smtClean="0"/>
              <a:t>. Ken was frustrated with the status quo. He was tired of having to wait to find out what was going on. He was tired of having to call – or attend – “formal” meetings to share information. He was tired of waiting for the waterfall to reach his “level”.</a:t>
            </a:r>
          </a:p>
          <a:p>
            <a:endParaRPr lang="en-US" dirty="0" smtClean="0"/>
          </a:p>
          <a:p>
            <a:r>
              <a:rPr lang="en-US" dirty="0" smtClean="0"/>
              <a:t>Ken thought about this a lot.  After all, this was important stuff. The idea that co-workers could communicate more effectively, sooner, quicker, and easier just seemed to make sense. Ken started to wonder why no one was finding a way to do this. Why not talk to each other every day?  In fact, why not find multiple ways for project and product teams to deliver sooner with better results and lower costs?</a:t>
            </a:r>
          </a:p>
          <a:p>
            <a:endParaRPr lang="en-US" dirty="0" smtClean="0"/>
          </a:p>
          <a:p>
            <a:r>
              <a:rPr lang="en-US" i="1" dirty="0" smtClean="0"/>
              <a:t>[Reference: http://www.controlchaos.com/about/?SID=8ef7eb5b2a069a2710abef27d02c851f&amp;SID=7da824062baf60b8e78ec5f99836f092 ]</a:t>
            </a:r>
            <a:endParaRPr lang="en-US" dirty="0" smtClean="0"/>
          </a:p>
          <a:p>
            <a:endParaRPr lang="en-US" dirty="0" smtClean="0"/>
          </a:p>
          <a:p>
            <a:r>
              <a:rPr lang="en-US" dirty="0" smtClean="0"/>
              <a:t>Ken,</a:t>
            </a:r>
            <a:r>
              <a:rPr lang="en-US" baseline="0" dirty="0" smtClean="0"/>
              <a:t> working with some colleagues, came up with an approach that he called “Scrum”.  Here’s some information about Scrum f</a:t>
            </a:r>
            <a:r>
              <a:rPr lang="en-US" dirty="0" smtClean="0"/>
              <a:t>rom Ken </a:t>
            </a:r>
            <a:r>
              <a:rPr lang="en-US" dirty="0" err="1" smtClean="0"/>
              <a:t>Schwaber’s</a:t>
            </a:r>
            <a:r>
              <a:rPr lang="en-US" dirty="0" smtClean="0"/>
              <a:t> web site:</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buFont typeface="Arial" pitchFamily="34" charset="0"/>
              <a:buChar char="•"/>
            </a:pPr>
            <a:r>
              <a:rPr lang="en-US" dirty="0" smtClean="0">
                <a:solidFill>
                  <a:srgbClr val="000000"/>
                </a:solidFill>
              </a:rPr>
              <a:t>Incremental, iterative process </a:t>
            </a:r>
          </a:p>
          <a:p>
            <a:pPr>
              <a:buFont typeface="Arial" pitchFamily="34" charset="0"/>
              <a:buChar char="•"/>
            </a:pPr>
            <a:r>
              <a:rPr lang="en-US" dirty="0" smtClean="0">
                <a:solidFill>
                  <a:srgbClr val="000000"/>
                </a:solidFill>
              </a:rPr>
              <a:t>Developing any</a:t>
            </a:r>
            <a:r>
              <a:rPr lang="en-US" baseline="0" dirty="0" smtClean="0">
                <a:solidFill>
                  <a:srgbClr val="000000"/>
                </a:solidFill>
              </a:rPr>
              <a:t> product </a:t>
            </a:r>
          </a:p>
          <a:p>
            <a:pPr>
              <a:buFont typeface="Arial" pitchFamily="34" charset="0"/>
              <a:buChar char="•"/>
            </a:pPr>
            <a:r>
              <a:rPr lang="en-US" baseline="0" dirty="0" smtClean="0">
                <a:solidFill>
                  <a:srgbClr val="000000"/>
                </a:solidFill>
              </a:rPr>
              <a:t>Or Managing any work</a:t>
            </a:r>
          </a:p>
          <a:p>
            <a:pPr>
              <a:buFont typeface="Arial" pitchFamily="34" charset="0"/>
              <a:buChar char="•"/>
            </a:pPr>
            <a:r>
              <a:rPr lang="en-US" baseline="0" dirty="0" smtClean="0">
                <a:solidFill>
                  <a:srgbClr val="000000"/>
                </a:solidFill>
              </a:rPr>
              <a:t>Produces potentially shippable set of functionality at the end of each period</a:t>
            </a:r>
          </a:p>
          <a:p>
            <a:pPr>
              <a:buFont typeface="Arial" pitchFamily="34" charset="0"/>
              <a:buNone/>
            </a:pPr>
            <a:r>
              <a:rPr lang="en-US" baseline="0" dirty="0" smtClean="0">
                <a:solidFill>
                  <a:srgbClr val="000000"/>
                </a:solidFill>
              </a:rPr>
              <a:t>[CLICK] through each bullet</a:t>
            </a:r>
          </a:p>
          <a:p>
            <a:pPr>
              <a:buFont typeface="Arial" pitchFamily="34" charset="0"/>
              <a:buChar char="•"/>
            </a:pPr>
            <a:r>
              <a:rPr lang="en-US" dirty="0" smtClean="0">
                <a:solidFill>
                  <a:srgbClr val="000000"/>
                </a:solidFill>
              </a:rPr>
              <a:t>1</a:t>
            </a:r>
            <a:r>
              <a:rPr lang="en-US" baseline="30000" dirty="0" smtClean="0">
                <a:solidFill>
                  <a:srgbClr val="000000"/>
                </a:solidFill>
              </a:rPr>
              <a:t>st</a:t>
            </a:r>
            <a:r>
              <a:rPr lang="en-US" dirty="0" smtClean="0">
                <a:solidFill>
                  <a:srgbClr val="000000"/>
                </a:solidFill>
              </a:rPr>
              <a:t> referred to in "The New Product Development Game", published in Harvard Business Review in 1986,</a:t>
            </a:r>
          </a:p>
          <a:p>
            <a:pPr>
              <a:buFont typeface="Arial" pitchFamily="34" charset="0"/>
              <a:buChar char="•"/>
            </a:pPr>
            <a:r>
              <a:rPr lang="en-US" dirty="0" smtClean="0">
                <a:solidFill>
                  <a:srgbClr val="000000"/>
                </a:solidFill>
              </a:rPr>
              <a:t>Later elaborated in "The Knowledge Creating Company" both by </a:t>
            </a:r>
            <a:r>
              <a:rPr lang="en-US" dirty="0" err="1" smtClean="0">
                <a:solidFill>
                  <a:srgbClr val="000000"/>
                </a:solidFill>
              </a:rPr>
              <a:t>Ikujiro</a:t>
            </a:r>
            <a:r>
              <a:rPr lang="en-US" dirty="0" smtClean="0">
                <a:solidFill>
                  <a:srgbClr val="000000"/>
                </a:solidFill>
              </a:rPr>
              <a:t> </a:t>
            </a:r>
            <a:r>
              <a:rPr lang="en-US" dirty="0" err="1" smtClean="0">
                <a:solidFill>
                  <a:srgbClr val="000000"/>
                </a:solidFill>
              </a:rPr>
              <a:t>Nonaka</a:t>
            </a:r>
            <a:r>
              <a:rPr lang="en-US" dirty="0" smtClean="0">
                <a:solidFill>
                  <a:srgbClr val="000000"/>
                </a:solidFill>
              </a:rPr>
              <a:t> and </a:t>
            </a:r>
            <a:r>
              <a:rPr lang="en-US" dirty="0" err="1" smtClean="0">
                <a:solidFill>
                  <a:srgbClr val="000000"/>
                </a:solidFill>
              </a:rPr>
              <a:t>Hirotaka</a:t>
            </a:r>
            <a:r>
              <a:rPr lang="en-US" dirty="0" smtClean="0">
                <a:solidFill>
                  <a:srgbClr val="000000"/>
                </a:solidFill>
              </a:rPr>
              <a:t> Takeuchi, published by Oxford University Press in 1995.</a:t>
            </a:r>
          </a:p>
          <a:p>
            <a:pPr>
              <a:buFont typeface="Arial" pitchFamily="34" charset="0"/>
              <a:buChar char="•"/>
            </a:pPr>
            <a:r>
              <a:rPr lang="en-US" dirty="0" smtClean="0">
                <a:solidFill>
                  <a:srgbClr val="000000"/>
                </a:solidFill>
              </a:rPr>
              <a:t>First presented to the Object</a:t>
            </a:r>
            <a:r>
              <a:rPr lang="en-US" baseline="0" dirty="0" smtClean="0">
                <a:solidFill>
                  <a:srgbClr val="000000"/>
                </a:solidFill>
              </a:rPr>
              <a:t> Management Group in 1995</a:t>
            </a:r>
          </a:p>
          <a:p>
            <a:pPr>
              <a:buFont typeface="Arial" pitchFamily="34" charset="0"/>
              <a:buChar char="•"/>
            </a:pPr>
            <a:r>
              <a:rPr lang="en-US" baseline="0" dirty="0" smtClean="0">
                <a:solidFill>
                  <a:srgbClr val="000000"/>
                </a:solidFill>
              </a:rPr>
              <a:t>Based on collaboration with DuPont Advanced Research Facility</a:t>
            </a:r>
            <a:endParaRPr lang="en-US" dirty="0" smtClean="0">
              <a:solidFill>
                <a:srgbClr val="000000"/>
              </a:solidFill>
            </a:endParaRPr>
          </a:p>
          <a:p>
            <a:endParaRPr lang="en-US" dirty="0" smtClean="0">
              <a:solidFill>
                <a:srgbClr val="000000"/>
              </a:solidFill>
            </a:endParaRPr>
          </a:p>
          <a:p>
            <a:r>
              <a:rPr lang="en-US" dirty="0" smtClean="0">
                <a:solidFill>
                  <a:srgbClr val="000000"/>
                </a:solidFill>
              </a:rPr>
              <a:t>The Scrum process is fully described in a book</a:t>
            </a:r>
          </a:p>
          <a:p>
            <a:endParaRPr lang="en-US" dirty="0" smtClean="0">
              <a:solidFill>
                <a:srgbClr val="000000"/>
              </a:solidFill>
            </a:endParaRPr>
          </a:p>
          <a:p>
            <a:r>
              <a:rPr lang="en-US" dirty="0" smtClean="0">
                <a:solidFill>
                  <a:srgbClr val="000000"/>
                </a:solidFill>
              </a:rPr>
              <a:t>CLICK</a:t>
            </a:r>
          </a:p>
          <a:p>
            <a:endParaRPr lang="en-US" dirty="0" smtClean="0">
              <a:solidFill>
                <a:srgbClr val="000000"/>
              </a:solidFill>
            </a:endParaRPr>
          </a:p>
          <a:p>
            <a:r>
              <a:rPr lang="en-US" dirty="0" smtClean="0"/>
              <a:t>from Ken </a:t>
            </a:r>
            <a:r>
              <a:rPr lang="en-US" dirty="0" err="1" smtClean="0"/>
              <a:t>Schwaber</a:t>
            </a:r>
            <a:r>
              <a:rPr lang="en-US" dirty="0" smtClean="0"/>
              <a:t> and Mike </a:t>
            </a:r>
            <a:r>
              <a:rPr lang="en-US" dirty="0" err="1" smtClean="0"/>
              <a:t>Beedle</a:t>
            </a:r>
            <a:r>
              <a:rPr lang="en-US" dirty="0" smtClean="0"/>
              <a:t>, titled </a:t>
            </a:r>
            <a:r>
              <a:rPr lang="en-US" i="1" dirty="0" smtClean="0"/>
              <a:t>Agile Software Development with Scrum</a:t>
            </a:r>
            <a:r>
              <a:rPr lang="en-US" dirty="0" smtClean="0"/>
              <a:t>. </a:t>
            </a:r>
            <a:endParaRPr lang="en-US" dirty="0" smtClean="0">
              <a:solidFill>
                <a:srgbClr val="000000"/>
              </a:solidFill>
            </a:endParaRPr>
          </a:p>
          <a:p>
            <a:endParaRPr lang="en-US" dirty="0" smtClean="0">
              <a:solidFill>
                <a:srgbClr val="000000"/>
              </a:solidFill>
            </a:endParaRPr>
          </a:p>
          <a:p>
            <a:r>
              <a:rPr lang="en-US" dirty="0" smtClean="0">
                <a:solidFill>
                  <a:srgbClr val="000000"/>
                </a:solidFill>
              </a:rPr>
              <a:t>--------------------------------------------------------------------------------------</a:t>
            </a:r>
          </a:p>
          <a:p>
            <a:r>
              <a:rPr lang="en-US" dirty="0" smtClean="0">
                <a:solidFill>
                  <a:srgbClr val="000000"/>
                </a:solidFill>
              </a:rPr>
              <a:t>Scrum is an iterative, incremental process for developing any product or managing any work. It produces a potentially shippable set of functionality at the end of every iteration. It's attributes are: </a:t>
            </a:r>
          </a:p>
          <a:p>
            <a:r>
              <a:rPr lang="en-US" dirty="0" smtClean="0">
                <a:solidFill>
                  <a:srgbClr val="000000"/>
                </a:solidFill>
              </a:rPr>
              <a:t>	[CLICK] Scrum is an agile process to manage and control development work. </a:t>
            </a:r>
          </a:p>
          <a:p>
            <a:r>
              <a:rPr lang="en-US" dirty="0" smtClean="0">
                <a:solidFill>
                  <a:srgbClr val="000000"/>
                </a:solidFill>
              </a:rPr>
              <a:t>	[CLICK] Scrum is a wrapper for existing engineering practices.</a:t>
            </a:r>
          </a:p>
          <a:p>
            <a:r>
              <a:rPr lang="en-US" dirty="0" smtClean="0">
                <a:solidFill>
                  <a:srgbClr val="000000"/>
                </a:solidFill>
              </a:rPr>
              <a:t>	[CLICK] Scrum is a team-based approach to iteratively, incrementally develop systems and products when requirements are rapidly changing </a:t>
            </a:r>
          </a:p>
          <a:p>
            <a:r>
              <a:rPr lang="en-US" dirty="0" smtClean="0">
                <a:solidFill>
                  <a:srgbClr val="000000"/>
                </a:solidFill>
              </a:rPr>
              <a:t>	[CLICK] Scrum is a process that controls the chaos of conflicting interests and needs.  </a:t>
            </a:r>
          </a:p>
          <a:p>
            <a:r>
              <a:rPr lang="en-US" dirty="0" smtClean="0">
                <a:solidFill>
                  <a:srgbClr val="000000"/>
                </a:solidFill>
              </a:rPr>
              <a:t>	[CLICK] Scrum is a way to improve communications and maximize co-operation.</a:t>
            </a:r>
          </a:p>
          <a:p>
            <a:r>
              <a:rPr lang="en-US" dirty="0" smtClean="0">
                <a:solidFill>
                  <a:srgbClr val="000000"/>
                </a:solidFill>
              </a:rPr>
              <a:t>	[CLICK] Scrum is a way to detect and cause the removal of anything that gets in the way of developing and delivering products.</a:t>
            </a:r>
          </a:p>
          <a:p>
            <a:r>
              <a:rPr lang="en-US" dirty="0" smtClean="0">
                <a:solidFill>
                  <a:srgbClr val="000000"/>
                </a:solidFill>
              </a:rPr>
              <a:t>	[CLICK] Scrum is a way to maximize productivity.</a:t>
            </a:r>
          </a:p>
          <a:p>
            <a:r>
              <a:rPr lang="en-US" dirty="0" smtClean="0">
                <a:solidFill>
                  <a:srgbClr val="000000"/>
                </a:solidFill>
              </a:rPr>
              <a:t>	[CLICK] Scrum is scalable from single projects to entire organizations. Scrum has controlled and organized development and implementation for multiple interrelated products and projects with over a thousand developers and implementers. </a:t>
            </a:r>
          </a:p>
          <a:p>
            <a:r>
              <a:rPr lang="en-US" dirty="0" smtClean="0">
                <a:solidFill>
                  <a:srgbClr val="000000"/>
                </a:solidFill>
              </a:rPr>
              <a:t>	[CLICK] Scrum is a way for everyone to feel good about their job, their contributions, and that they have done the very best they possibly could.</a:t>
            </a:r>
          </a:p>
          <a:p>
            <a:endParaRPr lang="en-US" dirty="0" smtClean="0">
              <a:solidFill>
                <a:srgbClr val="000000"/>
              </a:solidFill>
            </a:endParaRPr>
          </a:p>
          <a:p>
            <a:r>
              <a:rPr lang="en-US" dirty="0" smtClean="0">
                <a:solidFill>
                  <a:srgbClr val="000000"/>
                </a:solidFill>
              </a:rPr>
              <a:t>CLICK</a:t>
            </a:r>
          </a:p>
          <a:p>
            <a:endParaRPr lang="en-US" dirty="0" smtClean="0">
              <a:solidFill>
                <a:srgbClr val="000000"/>
              </a:solidFill>
            </a:endParaRPr>
          </a:p>
          <a:p>
            <a:r>
              <a:rPr lang="en-US" dirty="0" smtClean="0">
                <a:solidFill>
                  <a:srgbClr val="000000"/>
                </a:solidFill>
              </a:rPr>
              <a:t>Scrum as applied to product development was first referred to in "The New </a:t>
            </a:r>
            <a:r>
              <a:rPr lang="en-US" dirty="0" err="1" smtClean="0">
                <a:solidFill>
                  <a:srgbClr val="000000"/>
                </a:solidFill>
              </a:rPr>
              <a:t>New</a:t>
            </a:r>
            <a:r>
              <a:rPr lang="en-US" dirty="0" smtClean="0">
                <a:solidFill>
                  <a:srgbClr val="000000"/>
                </a:solidFill>
              </a:rPr>
              <a:t> Product Development Game", published in Harvard Business Review in 1986, and later elaborated in "The Knowledge Creating Company" both by </a:t>
            </a:r>
            <a:r>
              <a:rPr lang="en-US" dirty="0" err="1" smtClean="0">
                <a:solidFill>
                  <a:srgbClr val="000000"/>
                </a:solidFill>
              </a:rPr>
              <a:t>Ikujiro</a:t>
            </a:r>
            <a:r>
              <a:rPr lang="en-US" dirty="0" smtClean="0">
                <a:solidFill>
                  <a:srgbClr val="000000"/>
                </a:solidFill>
              </a:rPr>
              <a:t> </a:t>
            </a:r>
            <a:r>
              <a:rPr lang="en-US" dirty="0" err="1" smtClean="0">
                <a:solidFill>
                  <a:srgbClr val="000000"/>
                </a:solidFill>
              </a:rPr>
              <a:t>Nonaka</a:t>
            </a:r>
            <a:r>
              <a:rPr lang="en-US" dirty="0" smtClean="0">
                <a:solidFill>
                  <a:srgbClr val="000000"/>
                </a:solidFill>
              </a:rPr>
              <a:t> and </a:t>
            </a:r>
            <a:r>
              <a:rPr lang="en-US" dirty="0" err="1" smtClean="0">
                <a:solidFill>
                  <a:srgbClr val="000000"/>
                </a:solidFill>
              </a:rPr>
              <a:t>Hirotaka</a:t>
            </a:r>
            <a:r>
              <a:rPr lang="en-US" dirty="0" smtClean="0">
                <a:solidFill>
                  <a:srgbClr val="000000"/>
                </a:solidFill>
              </a:rPr>
              <a:t> Takeuchi, published by Oxford University Press in 1995.</a:t>
            </a:r>
          </a:p>
          <a:p>
            <a:endParaRPr lang="en-US" dirty="0" smtClean="0">
              <a:solidFill>
                <a:srgbClr val="000000"/>
              </a:solidFill>
            </a:endParaRPr>
          </a:p>
          <a:p>
            <a:r>
              <a:rPr lang="en-US" dirty="0" smtClean="0">
                <a:solidFill>
                  <a:srgbClr val="000000"/>
                </a:solidFill>
              </a:rPr>
              <a:t>Based on their ideas and research in process theory performed in collaboration with DuPont Advanced Research Facility, Scrum was first formulated and presented to the Object Management Group in 1995.</a:t>
            </a:r>
          </a:p>
          <a:p>
            <a:endParaRPr lang="en-US" dirty="0" smtClean="0">
              <a:solidFill>
                <a:srgbClr val="000000"/>
              </a:solidFill>
            </a:endParaRPr>
          </a:p>
          <a:p>
            <a:r>
              <a:rPr lang="en-US" dirty="0" smtClean="0">
                <a:solidFill>
                  <a:srgbClr val="000000"/>
                </a:solidFill>
              </a:rPr>
              <a:t>The Scrum process is fully described in a book</a:t>
            </a:r>
          </a:p>
          <a:p>
            <a:endParaRPr lang="en-US" dirty="0" smtClean="0">
              <a:solidFill>
                <a:srgbClr val="000000"/>
              </a:solidFill>
            </a:endParaRPr>
          </a:p>
          <a:p>
            <a:r>
              <a:rPr lang="en-US" dirty="0" smtClean="0">
                <a:solidFill>
                  <a:srgbClr val="000000"/>
                </a:solidFill>
              </a:rPr>
              <a:t>CLICK</a:t>
            </a:r>
          </a:p>
          <a:p>
            <a:endParaRPr lang="en-US" dirty="0" smtClean="0">
              <a:solidFill>
                <a:srgbClr val="000000"/>
              </a:solidFill>
            </a:endParaRPr>
          </a:p>
          <a:p>
            <a:r>
              <a:rPr lang="en-US" dirty="0" smtClean="0"/>
              <a:t>from Ken </a:t>
            </a:r>
            <a:r>
              <a:rPr lang="en-US" dirty="0" err="1" smtClean="0"/>
              <a:t>Schwaber</a:t>
            </a:r>
            <a:r>
              <a:rPr lang="en-US" dirty="0" smtClean="0"/>
              <a:t> and Mike </a:t>
            </a:r>
            <a:r>
              <a:rPr lang="en-US" dirty="0" err="1" smtClean="0"/>
              <a:t>Beedle</a:t>
            </a:r>
            <a:r>
              <a:rPr lang="en-US" dirty="0" smtClean="0"/>
              <a:t>, titled </a:t>
            </a:r>
            <a:r>
              <a:rPr lang="en-US" i="1" dirty="0" smtClean="0"/>
              <a:t>Agile Software Development with Scrum</a:t>
            </a:r>
            <a:r>
              <a:rPr lang="en-US" dirty="0" smtClean="0"/>
              <a:t>. </a:t>
            </a:r>
          </a:p>
        </p:txBody>
      </p:sp>
      <p:sp>
        <p:nvSpPr>
          <p:cNvPr id="4" name="Slide Number Placeholder 3"/>
          <p:cNvSpPr>
            <a:spLocks noGrp="1"/>
          </p:cNvSpPr>
          <p:nvPr>
            <p:ph type="sldNum" sz="quarter" idx="10"/>
          </p:nvPr>
        </p:nvSpPr>
        <p:spPr/>
        <p:txBody>
          <a:bodyPr/>
          <a:lstStyle/>
          <a:p>
            <a:fld id="{FE07EA33-3176-1746-8E4D-64F50ED202CE}"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About the same time </a:t>
            </a:r>
            <a:r>
              <a:rPr lang="en-US" b="1" dirty="0" smtClean="0"/>
              <a:t>Kent Beck </a:t>
            </a:r>
            <a:r>
              <a:rPr lang="en-US" dirty="0" smtClean="0"/>
              <a:t>was also thinking</a:t>
            </a:r>
            <a:r>
              <a:rPr lang="en-US" baseline="0" dirty="0" smtClean="0"/>
              <a:t> about </a:t>
            </a:r>
            <a:r>
              <a:rPr lang="en-US" b="1" baseline="0" dirty="0" smtClean="0"/>
              <a:t>failed</a:t>
            </a:r>
            <a:r>
              <a:rPr lang="en-US" baseline="0" dirty="0" smtClean="0"/>
              <a:t> software projects</a:t>
            </a:r>
          </a:p>
          <a:p>
            <a:pPr>
              <a:buFont typeface="Arial" pitchFamily="34" charset="0"/>
              <a:buChar char="•"/>
            </a:pPr>
            <a:r>
              <a:rPr lang="en-US" baseline="0" dirty="0" smtClean="0"/>
              <a:t>Convinced there were more effective ways</a:t>
            </a:r>
          </a:p>
          <a:p>
            <a:pPr>
              <a:buFont typeface="Arial" pitchFamily="34" charset="0"/>
              <a:buChar char="•"/>
            </a:pPr>
            <a:r>
              <a:rPr lang="en-US" baseline="0" dirty="0" smtClean="0"/>
              <a:t>Believed that working in isolation was not ideal</a:t>
            </a:r>
          </a:p>
          <a:p>
            <a:pPr>
              <a:buFont typeface="Arial" pitchFamily="34" charset="0"/>
              <a:buChar char="•"/>
            </a:pPr>
            <a:r>
              <a:rPr lang="en-US" dirty="0" smtClean="0"/>
              <a:t>1999 Kent wrote Extreme Programming Explained</a:t>
            </a:r>
          </a:p>
          <a:p>
            <a:pPr>
              <a:buFont typeface="Arial" pitchFamily="34" charset="0"/>
              <a:buChar char="•"/>
            </a:pPr>
            <a:r>
              <a:rPr lang="en-US" dirty="0" smtClean="0"/>
              <a:t>Know</a:t>
            </a:r>
            <a:r>
              <a:rPr lang="en-US" baseline="0" dirty="0" smtClean="0"/>
              <a:t>n as XP</a:t>
            </a:r>
          </a:p>
          <a:p>
            <a:pPr>
              <a:buFont typeface="Arial" pitchFamily="34" charset="0"/>
              <a:buChar char="•"/>
            </a:pPr>
            <a:r>
              <a:rPr lang="en-US" baseline="0" dirty="0" smtClean="0"/>
              <a:t>Created by Kent and </a:t>
            </a:r>
            <a:r>
              <a:rPr lang="en-US" baseline="0" smtClean="0"/>
              <a:t>Ron Jeffries </a:t>
            </a:r>
            <a:r>
              <a:rPr lang="en-US" baseline="0" dirty="0" smtClean="0"/>
              <a:t>during C3 project – Comprehensive Compensation System</a:t>
            </a:r>
          </a:p>
          <a:p>
            <a:pPr>
              <a:buFont typeface="Arial" pitchFamily="34" charset="0"/>
              <a:buChar char="•"/>
            </a:pPr>
            <a:r>
              <a:rPr lang="en-US" baseline="0" dirty="0" smtClean="0"/>
              <a:t>Kent became the project leader in March 1996</a:t>
            </a:r>
          </a:p>
          <a:p>
            <a:pPr>
              <a:buFont typeface="Arial" pitchFamily="34" charset="0"/>
              <a:buChar char="•"/>
            </a:pPr>
            <a:r>
              <a:rPr lang="en-US" baseline="0" dirty="0" smtClean="0"/>
              <a:t>Refined the practices on that project</a:t>
            </a:r>
          </a:p>
          <a:p>
            <a:pPr>
              <a:buFont typeface="Arial" pitchFamily="34" charset="0"/>
              <a:buChar char="•"/>
            </a:pPr>
            <a:r>
              <a:rPr lang="en-US" baseline="0" dirty="0" smtClean="0"/>
              <a:t>Led to the book</a:t>
            </a:r>
          </a:p>
          <a:p>
            <a:pPr>
              <a:buFont typeface="Arial" pitchFamily="34" charset="0"/>
              <a:buChar char="•"/>
            </a:pPr>
            <a:r>
              <a:rPr lang="en-US" baseline="0" dirty="0" smtClean="0"/>
              <a:t>C3 cancelled in 2000 due to acquisition</a:t>
            </a:r>
          </a:p>
          <a:p>
            <a:pPr>
              <a:buFont typeface="Arial" pitchFamily="34" charset="0"/>
              <a:buChar char="•"/>
            </a:pPr>
            <a:endParaRPr lang="en-US" dirty="0" smtClean="0"/>
          </a:p>
          <a:p>
            <a:endParaRPr lang="en-US" dirty="0" smtClean="0"/>
          </a:p>
          <a:p>
            <a:r>
              <a:rPr lang="en-US" dirty="0" smtClean="0"/>
              <a:t>---------------------------------------------------------------------------------------------</a:t>
            </a:r>
          </a:p>
          <a:p>
            <a:r>
              <a:rPr lang="en-US" dirty="0" smtClean="0"/>
              <a:t>At somewhat the same time, in the mid- to late-1990’s, a fellow named Kent Beck was also thinking about how software projects work. Kent was convinced that there were more effective ways for software developers and testers to do their jobs. He thought that working in isolation, with minimal interaction, was not the ideal. Rather, he conceived of different ways of working (which we’ll talk about more later) that he believed would produce better software with fewer defects.</a:t>
            </a:r>
          </a:p>
        </p:txBody>
      </p:sp>
      <p:sp>
        <p:nvSpPr>
          <p:cNvPr id="4" name="Slide Number Placeholder 3"/>
          <p:cNvSpPr>
            <a:spLocks noGrp="1"/>
          </p:cNvSpPr>
          <p:nvPr>
            <p:ph type="sldNum" sz="quarter" idx="10"/>
          </p:nvPr>
        </p:nvSpPr>
        <p:spPr/>
        <p:txBody>
          <a:bodyPr/>
          <a:lstStyle/>
          <a:p>
            <a:fld id="{FE07EA33-3176-1746-8E4D-64F50ED202CE}"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Arial" pitchFamily="34" charset="0"/>
              <a:buChar char="•"/>
            </a:pPr>
            <a:r>
              <a:rPr lang="en-US" dirty="0" smtClean="0">
                <a:latin typeface="Arial" pitchFamily="-107" charset="0"/>
              </a:rPr>
              <a:t>Feb</a:t>
            </a:r>
            <a:r>
              <a:rPr lang="en-US" baseline="0" dirty="0" smtClean="0">
                <a:latin typeface="Arial" pitchFamily="-107" charset="0"/>
              </a:rPr>
              <a:t> 2001</a:t>
            </a:r>
          </a:p>
          <a:p>
            <a:pPr eaLnBrk="1" hangingPunct="1">
              <a:buFont typeface="Arial" pitchFamily="34" charset="0"/>
              <a:buChar char="•"/>
            </a:pPr>
            <a:r>
              <a:rPr lang="en-US" baseline="0" dirty="0" smtClean="0">
                <a:latin typeface="Arial" pitchFamily="-107" charset="0"/>
              </a:rPr>
              <a:t>The Lodge at Snowbird resort, mountains of Utah</a:t>
            </a:r>
          </a:p>
          <a:p>
            <a:pPr eaLnBrk="1" hangingPunct="1">
              <a:buFont typeface="Arial" pitchFamily="34" charset="0"/>
              <a:buChar char="•"/>
            </a:pPr>
            <a:r>
              <a:rPr lang="en-US" baseline="0" dirty="0" smtClean="0">
                <a:latin typeface="Arial" pitchFamily="-107" charset="0"/>
              </a:rPr>
              <a:t>Talk, ski, relax, find common ground</a:t>
            </a:r>
          </a:p>
          <a:p>
            <a:pPr eaLnBrk="1" hangingPunct="1">
              <a:buFont typeface="Arial" pitchFamily="34" charset="0"/>
              <a:buChar char="•"/>
            </a:pPr>
            <a:r>
              <a:rPr lang="en-US" baseline="0" dirty="0" smtClean="0">
                <a:latin typeface="Arial" pitchFamily="-107" charset="0"/>
              </a:rPr>
              <a:t>Emerged the Agile – Software Development – Manifesto.</a:t>
            </a:r>
          </a:p>
          <a:p>
            <a:pPr eaLnBrk="1" hangingPunct="1">
              <a:buFont typeface="Arial" pitchFamily="34" charset="0"/>
              <a:buNone/>
            </a:pPr>
            <a:r>
              <a:rPr lang="en-US" baseline="0" dirty="0" smtClean="0">
                <a:latin typeface="Arial" pitchFamily="-107" charset="0"/>
              </a:rPr>
              <a:t>[CLICK]</a:t>
            </a:r>
          </a:p>
          <a:p>
            <a:pPr eaLnBrk="1" hangingPunct="1"/>
            <a:endParaRPr lang="en-US" dirty="0" smtClean="0">
              <a:latin typeface="Arial" pitchFamily="-107" charset="0"/>
            </a:endParaRPr>
          </a:p>
          <a:p>
            <a:pPr eaLnBrk="1" hangingPunct="1"/>
            <a:r>
              <a:rPr lang="en-US" dirty="0" smtClean="0">
                <a:latin typeface="Arial" pitchFamily="-107" charset="0"/>
              </a:rPr>
              <a:t>------------------------------------------------------------------------------------------------</a:t>
            </a:r>
          </a:p>
          <a:p>
            <a:pPr eaLnBrk="1" hangingPunct="1"/>
            <a:r>
              <a:rPr lang="en-US" dirty="0" smtClean="0">
                <a:latin typeface="Arial" pitchFamily="-107" charset="0"/>
              </a:rPr>
              <a:t>The result of</a:t>
            </a:r>
            <a:r>
              <a:rPr lang="en-US" baseline="0" dirty="0" smtClean="0">
                <a:latin typeface="Arial" pitchFamily="-107" charset="0"/>
              </a:rPr>
              <a:t> the thinking and activities of folks like Ken Schwaber, Kent Beck, Ward Cunningham, Martin Fowler, Alistair Cockburn, and others was a document called A Manifesto for Agile Software Development.</a:t>
            </a:r>
          </a:p>
          <a:p>
            <a:pPr eaLnBrk="1" hangingPunct="1"/>
            <a:endParaRPr lang="en-US" baseline="0" dirty="0" smtClean="0">
              <a:latin typeface="Arial" pitchFamily="-107" charset="0"/>
            </a:endParaRPr>
          </a:p>
          <a:p>
            <a:r>
              <a:rPr lang="en-US" dirty="0" smtClean="0"/>
              <a:t>A group of these folks – the thinkers</a:t>
            </a:r>
            <a:r>
              <a:rPr lang="en-US" baseline="0" dirty="0" smtClean="0"/>
              <a:t> and doers and experimenters – got together </a:t>
            </a:r>
            <a:r>
              <a:rPr lang="en-US" dirty="0" smtClean="0"/>
              <a:t>on February 11-13, 2001, at The Lodge at Snowbird ski resort in the Wasatch mountains of Utah,  to talk, ski, relax, and try to find common ground</a:t>
            </a:r>
            <a:r>
              <a:rPr lang="en-US" baseline="0" dirty="0" smtClean="0"/>
              <a:t> - </a:t>
            </a:r>
            <a:r>
              <a:rPr lang="en-US" dirty="0" smtClean="0"/>
              <a:t>and of course, to eat. What emerged was the Agile -Software Development- Manifesto. Representatives from Extreme Programming, SCRUM, DSDM, Adaptive Software Development, Crystal, Feature-Driven Development, Pragmatic Programming, and others sympathetic to the need for an alternative to documentation driven, heavyweight software development processes convened. </a:t>
            </a:r>
          </a:p>
        </p:txBody>
      </p:sp>
      <p:sp>
        <p:nvSpPr>
          <p:cNvPr id="4" name="Slide Number Placeholder 3"/>
          <p:cNvSpPr>
            <a:spLocks noGrp="1"/>
          </p:cNvSpPr>
          <p:nvPr>
            <p:ph type="sldNum" sz="quarter" idx="10"/>
          </p:nvPr>
        </p:nvSpPr>
        <p:spPr/>
        <p:txBody>
          <a:bodyPr/>
          <a:lstStyle/>
          <a:p>
            <a:fld id="{FE07EA33-3176-1746-8E4D-64F50ED202CE}"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Arial" pitchFamily="34" charset="0"/>
              <a:buNone/>
            </a:pPr>
            <a:r>
              <a:rPr lang="en-US" baseline="0" dirty="0" smtClean="0">
                <a:latin typeface="Arial" pitchFamily="-107" charset="0"/>
              </a:rPr>
              <a:t>There were 17 individuals at the ski lodge.  Let’s take a quick look at them and how they are still contributing to the practice of software development.  </a:t>
            </a:r>
          </a:p>
          <a:p>
            <a:pPr eaLnBrk="1" hangingPunct="1">
              <a:buFont typeface="Arial" pitchFamily="34" charset="0"/>
              <a:buNone/>
            </a:pPr>
            <a:r>
              <a:rPr lang="en-US" baseline="0" dirty="0" smtClean="0">
                <a:latin typeface="Arial" pitchFamily="-107" charset="0"/>
              </a:rPr>
              <a:t>Then we’ll get into more detail about the manifesto.</a:t>
            </a:r>
          </a:p>
          <a:p>
            <a:endParaRPr lang="en-US" dirty="0" smtClean="0"/>
          </a:p>
          <a:p>
            <a:endParaRPr lang="en-US" dirty="0" smtClean="0"/>
          </a:p>
          <a:p>
            <a:endParaRPr lang="en-US" dirty="0" smtClean="0"/>
          </a:p>
          <a:p>
            <a:r>
              <a:rPr lang="en-US" dirty="0" smtClean="0"/>
              <a:t>------------------------------------------------------------------------------------</a:t>
            </a:r>
          </a:p>
          <a:p>
            <a:r>
              <a:rPr lang="en-US" dirty="0" smtClean="0"/>
              <a:t>Now, a bigger gathering of organizational anarchists would be hard to find, so what emerged from this meeting was symbolic - a Manifesto for Agile Software Development - signed by all participants. The only concern with the term agile came from Martin Fowler (a Brit, for those who don’t know him) who allowed that most Americans didn’t know how to pronounce the word ‘agile’.</a:t>
            </a:r>
          </a:p>
          <a:p>
            <a:r>
              <a:rPr lang="en-US" i="1" dirty="0" smtClean="0"/>
              <a:t>(taken from http://www.agilemanifesto.org)</a:t>
            </a:r>
          </a:p>
          <a:p>
            <a:endParaRPr lang="en-US" i="1" dirty="0" smtClean="0"/>
          </a:p>
          <a:p>
            <a:r>
              <a:rPr lang="en-US" i="1" dirty="0" smtClean="0"/>
              <a:t>[Resource: http://www.agilemanifesto.org/history.html]</a:t>
            </a:r>
          </a:p>
          <a:p>
            <a:endParaRPr lang="en-US" dirty="0" smtClean="0"/>
          </a:p>
          <a:p>
            <a:r>
              <a:rPr lang="en-US" dirty="0" smtClean="0"/>
              <a:t>Many of these folks are legendary today, including:</a:t>
            </a:r>
          </a:p>
          <a:p>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Kent Beck</a:t>
            </a:r>
          </a:p>
          <a:p>
            <a:pPr>
              <a:buFont typeface="Arial" pitchFamily="34" charset="0"/>
              <a:buChar char="•"/>
            </a:pPr>
            <a:r>
              <a:rPr lang="en-US" dirty="0" smtClean="0"/>
              <a:t>Co-Creator of Extreme Programming</a:t>
            </a:r>
          </a:p>
          <a:p>
            <a:pPr>
              <a:buFont typeface="Arial" pitchFamily="34" charset="0"/>
              <a:buChar char="•"/>
            </a:pPr>
            <a:r>
              <a:rPr lang="en-US" dirty="0" smtClean="0"/>
              <a:t>Author of “Extreme Programming Explained” and </a:t>
            </a:r>
          </a:p>
          <a:p>
            <a:pPr>
              <a:buFont typeface="Arial" pitchFamily="34" charset="0"/>
              <a:buChar char="•"/>
            </a:pPr>
            <a:r>
              <a:rPr lang="en-US" dirty="0" smtClean="0"/>
              <a:t>“Test-Driven Development by Example”</a:t>
            </a:r>
          </a:p>
          <a:p>
            <a:endParaRPr lang="en-US" dirty="0" smtClean="0"/>
          </a:p>
          <a:p>
            <a:r>
              <a:rPr lang="en-US" dirty="0" smtClean="0"/>
              <a:t>---------------------------------------------------------------------</a:t>
            </a:r>
          </a:p>
          <a:p>
            <a:r>
              <a:rPr lang="en-US" dirty="0" smtClean="0"/>
              <a:t>Kent Beck, who is known as the creator of Extreme Programming, with Ron Jeffries, and author of “Extreme Programming Explained” and “Test-Driven Development by Example”</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Ron Jeffries, </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dirty="0" smtClean="0"/>
              <a:t>co-developer of the </a:t>
            </a:r>
            <a:r>
              <a:rPr lang="en-US" dirty="0" err="1" smtClean="0"/>
              <a:t>eXtreme</a:t>
            </a:r>
            <a:r>
              <a:rPr lang="en-US" dirty="0" smtClean="0"/>
              <a:t> Programming methodologies</a:t>
            </a:r>
          </a:p>
          <a:p>
            <a:pPr>
              <a:buFont typeface="Arial" pitchFamily="34" charset="0"/>
              <a:buChar char="•"/>
            </a:pPr>
            <a:r>
              <a:rPr lang="en-US" dirty="0" smtClean="0"/>
              <a:t>author of “Extreme Programming Adventures in C#”, </a:t>
            </a:r>
          </a:p>
          <a:p>
            <a:pPr>
              <a:buFont typeface="Arial" pitchFamily="34" charset="0"/>
              <a:buChar char="•"/>
            </a:pPr>
            <a:r>
              <a:rPr lang="en-US" dirty="0" smtClean="0"/>
              <a:t>co-author of “Extreme Programming Installed”, </a:t>
            </a:r>
          </a:p>
        </p:txBody>
      </p:sp>
      <p:sp>
        <p:nvSpPr>
          <p:cNvPr id="4" name="Slide Number Placeholder 3"/>
          <p:cNvSpPr>
            <a:spLocks noGrp="1"/>
          </p:cNvSpPr>
          <p:nvPr>
            <p:ph type="sldNum" sz="quarter" idx="10"/>
          </p:nvPr>
        </p:nvSpPr>
        <p:spPr/>
        <p:txBody>
          <a:bodyPr/>
          <a:lstStyle/>
          <a:p>
            <a:fld id="{FE07EA33-3176-1746-8E4D-64F50ED202CE}"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n-US" dirty="0" smtClean="0"/>
              <a:t>Ken </a:t>
            </a:r>
            <a:r>
              <a:rPr lang="en-US" dirty="0" err="1" smtClean="0"/>
              <a:t>Schwaber</a:t>
            </a:r>
            <a:r>
              <a:rPr lang="en-US" dirty="0" smtClean="0"/>
              <a:t>, </a:t>
            </a:r>
          </a:p>
          <a:p>
            <a:pPr>
              <a:buFont typeface="Arial" pitchFamily="34" charset="0"/>
              <a:buChar char="•"/>
            </a:pPr>
            <a:r>
              <a:rPr lang="en-US" dirty="0" smtClean="0"/>
              <a:t>who is best known as the co-creator of Scrum, with Jeff Sutherland, </a:t>
            </a:r>
          </a:p>
          <a:p>
            <a:pPr>
              <a:buFont typeface="Arial" pitchFamily="34" charset="0"/>
              <a:buChar char="•"/>
            </a:pPr>
            <a:r>
              <a:rPr lang="en-US" dirty="0" smtClean="0"/>
              <a:t>author of “Agile Project Management with Scrum” and </a:t>
            </a:r>
          </a:p>
          <a:p>
            <a:pPr>
              <a:buFont typeface="Arial" pitchFamily="34" charset="0"/>
              <a:buChar char="•"/>
            </a:pPr>
            <a:r>
              <a:rPr lang="en-US" dirty="0" smtClean="0"/>
              <a:t>“The Enterprise and Scrum”, </a:t>
            </a:r>
          </a:p>
          <a:p>
            <a:pPr>
              <a:buFont typeface="Arial" pitchFamily="34" charset="0"/>
              <a:buChar char="•"/>
            </a:pPr>
            <a:r>
              <a:rPr lang="en-US" dirty="0" smtClean="0"/>
              <a:t>co-author of “Agile Software Development with Scrum” with Mike </a:t>
            </a:r>
            <a:r>
              <a:rPr lang="en-US" dirty="0" err="1" smtClean="0"/>
              <a:t>Beedle</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Jeff Sutherland is the co-creator of Scrum, with Ken </a:t>
            </a:r>
            <a:r>
              <a:rPr lang="en-US" dirty="0" err="1" smtClean="0"/>
              <a:t>Schwaber</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beginning</a:t>
            </a:r>
          </a:p>
          <a:p>
            <a:pPr lvl="1">
              <a:buFont typeface="Arial" pitchFamily="34" charset="0"/>
              <a:buChar char="•"/>
            </a:pPr>
            <a:r>
              <a:rPr lang="en-US" dirty="0" smtClean="0"/>
              <a:t>Offices, cubicles,</a:t>
            </a:r>
            <a:r>
              <a:rPr lang="en-US" baseline="0" dirty="0" smtClean="0"/>
              <a:t> isolation</a:t>
            </a:r>
          </a:p>
          <a:p>
            <a:pPr lvl="1">
              <a:buFont typeface="Arial" pitchFamily="34" charset="0"/>
              <a:buChar char="•"/>
            </a:pPr>
            <a:r>
              <a:rPr lang="en-US" baseline="0" dirty="0" smtClean="0"/>
              <a:t>Strict hierarchy of roles – architects, designers, users, programmers, testers, PMs, BA, Build masters, tech writers</a:t>
            </a:r>
          </a:p>
          <a:p>
            <a:pPr lvl="1">
              <a:buFont typeface="Arial" pitchFamily="34" charset="0"/>
              <a:buChar char="•"/>
            </a:pPr>
            <a:r>
              <a:rPr lang="en-US" baseline="0" dirty="0" smtClean="0"/>
              <a:t>Rare to see crossover of specialties</a:t>
            </a:r>
          </a:p>
          <a:p>
            <a:pPr lvl="1">
              <a:buFont typeface="Arial" pitchFamily="34" charset="0"/>
              <a:buChar char="•"/>
            </a:pPr>
            <a:r>
              <a:rPr lang="en-US" baseline="0" dirty="0" smtClean="0"/>
              <a:t>Projects done in phases/stages.</a:t>
            </a:r>
          </a:p>
          <a:p>
            <a:pPr lvl="1">
              <a:buFont typeface="Arial" pitchFamily="34" charset="0"/>
              <a:buChar char="•"/>
            </a:pPr>
            <a:r>
              <a:rPr lang="en-US" baseline="0" dirty="0" smtClean="0"/>
              <a:t>One phase could not begin until the other was completed</a:t>
            </a:r>
          </a:p>
          <a:p>
            <a:pPr lvl="0"/>
            <a:r>
              <a:rPr lang="en-US" baseline="0" dirty="0" smtClean="0"/>
              <a:t>[CLICK]</a:t>
            </a:r>
          </a:p>
          <a:p>
            <a:pPr lvl="0"/>
            <a:endParaRPr lang="en-US" dirty="0" smtClean="0"/>
          </a:p>
          <a:p>
            <a:r>
              <a:rPr lang="en-US" dirty="0" smtClean="0"/>
              <a:t>-------------------------------------------------------------------------------------------------------------</a:t>
            </a:r>
          </a:p>
          <a:p>
            <a:r>
              <a:rPr lang="en-US" dirty="0" smtClean="0"/>
              <a:t>In the beginning, there were offices and cubicles and isolation and darkness. Those who created program code lived within a strict hierarchy, and were known as Architects, Designers, Users, Programmers, Testers, Project Managers, Build Masters, and Technical Writers. It was the rare individual who could cross over from one area of specialty to another.  Growing into a more senior role, having more responsibility, required lengthy periods of apprenticeship and hardship. This was a system known as “Waterfall”. Projects were done in “phases” or “stages”, and no phase could begin until the preceding phase was done.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Imagine that you were a tester, back in those days. You’d spend weeks or months reading the specs, planning, organizing your thoughts, all in the service of being able to start your “real” work when the architects, designers, and programmers were done with their jobs. You didn’t really talk to the others all that much, because they had their heads down, busily doing their jobs in their phases.  Interruptions were not welcome.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order to accomplish anything requiring more than one person, a meeting would be called. People arrived late and unprepared.  Resenting meetings, some people paid little attention and hurried to escape.  Fortunately, back in those days, there were no notebook computers or </a:t>
            </a:r>
            <a:r>
              <a:rPr lang="en-US" dirty="0" err="1" smtClean="0"/>
              <a:t>iPhones</a:t>
            </a:r>
            <a:r>
              <a:rPr lang="en-US" dirty="0" smtClean="0"/>
              <a:t>, so those forced to attend meetings had nothing to distract them.  Meetings tended to be focused around passivity – a presenter presented, and everyone else tried to stay awake.  The ideas of participation and collaboration tended to be marginalized.</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Imagine the times: massive computer terminals, hardwired to mainframes and “super-microcomputers”, running proprietary operating systems or UNIX. No PCs or Macs, no notebooks, no monitors and ergonomic keyboards, no mice. And no Internet! Truly the Dark 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From the second slide: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Analysts</a:t>
            </a:r>
          </a:p>
          <a:p>
            <a:pPr lvl="1">
              <a:buFont typeface="Arial" pitchFamily="34" charset="0"/>
              <a:buChar char="•"/>
            </a:pPr>
            <a:r>
              <a:rPr lang="en-US" dirty="0" smtClean="0"/>
              <a:t>Spent weeks or months creating detailed specifications for an</a:t>
            </a:r>
            <a:r>
              <a:rPr lang="en-US" baseline="0" dirty="0" smtClean="0"/>
              <a:t> entire system</a:t>
            </a:r>
            <a:endParaRPr lang="en-US" dirty="0" smtClean="0"/>
          </a:p>
          <a:p>
            <a:pPr lvl="0">
              <a:buFont typeface="Arial" pitchFamily="34" charset="0"/>
              <a:buNone/>
            </a:pPr>
            <a:r>
              <a:rPr lang="en-US" dirty="0" smtClean="0"/>
              <a:t>Developers </a:t>
            </a:r>
          </a:p>
          <a:p>
            <a:pPr lvl="1">
              <a:buFont typeface="Arial" pitchFamily="34" charset="0"/>
              <a:buChar char="•"/>
            </a:pPr>
            <a:r>
              <a:rPr lang="en-US" dirty="0" smtClean="0"/>
              <a:t>Individually</a:t>
            </a:r>
            <a:r>
              <a:rPr lang="en-US" baseline="0" dirty="0" smtClean="0"/>
              <a:t> estimated portions of the application</a:t>
            </a:r>
          </a:p>
          <a:p>
            <a:pPr lvl="0">
              <a:buFont typeface="Arial" pitchFamily="34" charset="0"/>
              <a:buNone/>
            </a:pPr>
            <a:r>
              <a:rPr lang="en-US" baseline="0" dirty="0" smtClean="0"/>
              <a:t>PMs</a:t>
            </a:r>
            <a:endParaRPr lang="en-US" dirty="0" smtClean="0"/>
          </a:p>
          <a:p>
            <a:pPr lvl="1">
              <a:buFont typeface="Arial" pitchFamily="34" charset="0"/>
              <a:buChar char="•"/>
            </a:pPr>
            <a:r>
              <a:rPr lang="en-US" dirty="0" smtClean="0"/>
              <a:t>Planning</a:t>
            </a:r>
            <a:r>
              <a:rPr lang="en-US" baseline="0" dirty="0" smtClean="0"/>
              <a:t> to the nth detail</a:t>
            </a:r>
          </a:p>
          <a:p>
            <a:pPr lvl="0">
              <a:buFont typeface="Arial" pitchFamily="34" charset="0"/>
              <a:buNone/>
            </a:pPr>
            <a:endParaRPr lang="en-US" baseline="0" dirty="0" smtClean="0"/>
          </a:p>
          <a:p>
            <a:pPr lvl="0">
              <a:buFont typeface="Arial" pitchFamily="34" charset="0"/>
              <a:buNone/>
            </a:pPr>
            <a:r>
              <a:rPr lang="en-US" baseline="0" dirty="0" smtClean="0"/>
              <a:t>From the third slide:</a:t>
            </a:r>
          </a:p>
          <a:p>
            <a:r>
              <a:rPr lang="en-US" dirty="0" smtClean="0"/>
              <a:t>Testers</a:t>
            </a:r>
          </a:p>
          <a:p>
            <a:pPr lvl="1">
              <a:buFont typeface="Arial" pitchFamily="34" charset="0"/>
              <a:buChar char="•"/>
            </a:pPr>
            <a:r>
              <a:rPr lang="en-US" dirty="0" smtClean="0"/>
              <a:t>Spent weeks or months reading specs</a:t>
            </a:r>
          </a:p>
          <a:p>
            <a:pPr lvl="1">
              <a:buFont typeface="Arial" pitchFamily="34" charset="0"/>
              <a:buChar char="•"/>
            </a:pPr>
            <a:r>
              <a:rPr lang="en-US" dirty="0" smtClean="0"/>
              <a:t>Planning, organizing</a:t>
            </a:r>
            <a:r>
              <a:rPr lang="en-US" baseline="0" dirty="0" smtClean="0"/>
              <a:t> your thoughts</a:t>
            </a:r>
          </a:p>
          <a:p>
            <a:pPr lvl="1">
              <a:buFont typeface="Arial" pitchFamily="34" charset="0"/>
              <a:buChar char="•"/>
            </a:pPr>
            <a:r>
              <a:rPr lang="en-US" baseline="0" dirty="0" smtClean="0"/>
              <a:t>So you could start when the architects, designers, developers were done</a:t>
            </a:r>
          </a:p>
          <a:p>
            <a:pPr lvl="1">
              <a:buFont typeface="Arial" pitchFamily="34" charset="0"/>
              <a:buChar char="•"/>
            </a:pPr>
            <a:r>
              <a:rPr lang="en-US" baseline="0" dirty="0" smtClean="0"/>
              <a:t>Heads down development</a:t>
            </a:r>
          </a:p>
          <a:p>
            <a:pPr lvl="1">
              <a:buFont typeface="Arial" pitchFamily="34" charset="0"/>
              <a:buChar char="•"/>
            </a:pPr>
            <a:r>
              <a:rPr lang="en-US" baseline="0" dirty="0" smtClean="0"/>
              <a:t>No talking to others regularly</a:t>
            </a:r>
          </a:p>
          <a:p>
            <a:pPr lvl="1">
              <a:buFont typeface="Arial" pitchFamily="34" charset="0"/>
              <a:buChar char="•"/>
            </a:pPr>
            <a:r>
              <a:rPr lang="en-US" baseline="0" dirty="0" smtClean="0"/>
              <a:t>Interruptions not welcome</a:t>
            </a: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[CLICK]</a:t>
            </a:r>
          </a:p>
          <a:p>
            <a:endParaRPr lang="en-US" dirty="0" smtClean="0"/>
          </a:p>
          <a:p>
            <a:r>
              <a:rPr lang="en-US" dirty="0" smtClean="0"/>
              <a:t>-------------------------------------------------------------------------------------------------------------</a:t>
            </a:r>
          </a:p>
          <a:p>
            <a:endParaRPr lang="en-US" dirty="0" smtClean="0"/>
          </a:p>
          <a:p>
            <a:r>
              <a:rPr lang="en-US" dirty="0" smtClean="0"/>
              <a:t>Imagine that you were a tester, back in those days. You’d spend weeks or months reading the specs, planning, organizing your thoughts, all in the service of being able to start your “real” work when the architects, designers, and programmers were done with their jobs. You didn’t really talk to the others all that much, because they had their heads down, busily doing their jobs in their phases.  Interruptions were not welcome.</a:t>
            </a:r>
          </a:p>
          <a:p>
            <a:pPr lvl="0">
              <a:buFont typeface="Arial" pitchFamily="34" charset="0"/>
              <a:buNone/>
            </a:pPr>
            <a:endParaRPr lang="en-US" baseline="0" dirty="0" smtClean="0"/>
          </a:p>
          <a:p>
            <a:pPr lvl="0">
              <a:buFont typeface="Arial" pitchFamily="34" charset="0"/>
              <a:buNone/>
            </a:pPr>
            <a:endParaRPr lang="en-US" baseline="0" dirty="0" smtClean="0"/>
          </a:p>
          <a:p>
            <a:pPr lvl="0">
              <a:buFont typeface="Arial" pitchFamily="34" charset="0"/>
              <a:buNone/>
            </a:pPr>
            <a:r>
              <a:rPr lang="en-US" baseline="0" dirty="0" smtClean="0"/>
              <a:t>From fourth slide:</a:t>
            </a:r>
          </a:p>
          <a:p>
            <a:pPr lvl="0">
              <a:buFont typeface="Arial" pitchFamily="34" charset="0"/>
              <a:buNone/>
            </a:pPr>
            <a:endParaRPr lang="en-US" baseline="0" dirty="0" smtClean="0"/>
          </a:p>
          <a:p>
            <a:pPr>
              <a:buFont typeface="Arial" pitchFamily="34" charset="0"/>
              <a:buChar char="•"/>
            </a:pPr>
            <a:r>
              <a:rPr lang="en-US" dirty="0" smtClean="0"/>
              <a:t>Meetings</a:t>
            </a:r>
            <a:r>
              <a:rPr lang="en-US" baseline="0" dirty="0" smtClean="0"/>
              <a:t> required to resolve issues, answer questions</a:t>
            </a:r>
          </a:p>
          <a:p>
            <a:pPr>
              <a:buFont typeface="Arial" pitchFamily="34" charset="0"/>
              <a:buChar char="•"/>
            </a:pPr>
            <a:r>
              <a:rPr lang="en-US" baseline="0" dirty="0" smtClean="0"/>
              <a:t>People arrive late</a:t>
            </a:r>
          </a:p>
          <a:p>
            <a:pPr>
              <a:buFont typeface="Arial" pitchFamily="34" charset="0"/>
              <a:buChar char="•"/>
            </a:pPr>
            <a:r>
              <a:rPr lang="en-US" baseline="0" dirty="0" smtClean="0"/>
              <a:t>Not focused</a:t>
            </a:r>
          </a:p>
          <a:p>
            <a:pPr>
              <a:buFont typeface="Arial" pitchFamily="34" charset="0"/>
              <a:buChar char="•"/>
            </a:pPr>
            <a:r>
              <a:rPr lang="en-US" baseline="0" dirty="0" smtClean="0"/>
              <a:t>No </a:t>
            </a:r>
            <a:r>
              <a:rPr lang="en-US" baseline="0" dirty="0" err="1" smtClean="0"/>
              <a:t>iphones</a:t>
            </a:r>
            <a:r>
              <a:rPr lang="en-US" baseline="0" dirty="0" smtClean="0"/>
              <a:t> or laptops to distract back then</a:t>
            </a:r>
          </a:p>
          <a:p>
            <a:pPr>
              <a:buFont typeface="Arial" pitchFamily="34" charset="0"/>
              <a:buChar char="•"/>
            </a:pPr>
            <a:r>
              <a:rPr lang="en-US" baseline="0" dirty="0" smtClean="0"/>
              <a:t>Passive meetings – presenter, listeners</a:t>
            </a:r>
          </a:p>
          <a:p>
            <a:pPr>
              <a:buFont typeface="Arial" pitchFamily="34" charset="0"/>
              <a:buChar char="•"/>
            </a:pPr>
            <a:r>
              <a:rPr lang="en-US" baseline="0" dirty="0" smtClean="0"/>
              <a:t>Little collaboration, participation</a:t>
            </a:r>
          </a:p>
          <a:p>
            <a:pPr>
              <a:buFont typeface="Arial" pitchFamily="34" charset="0"/>
              <a:buChar char="•"/>
            </a:pPr>
            <a:r>
              <a:rPr lang="en-US" baseline="0" dirty="0" smtClean="0"/>
              <a:t>Exaggerating to make a point</a:t>
            </a:r>
            <a:endParaRPr lang="en-US" dirty="0" smtClean="0"/>
          </a:p>
          <a:p>
            <a:pPr lvl="0">
              <a:buFont typeface="Arial" pitchFamily="34" charset="0"/>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Mike </a:t>
            </a:r>
            <a:r>
              <a:rPr lang="en-US" dirty="0" err="1" smtClean="0"/>
              <a:t>Beedle</a:t>
            </a:r>
            <a:r>
              <a:rPr lang="en-US" dirty="0" smtClean="0"/>
              <a:t>, </a:t>
            </a:r>
          </a:p>
          <a:p>
            <a:pPr>
              <a:buFont typeface="Arial" pitchFamily="34" charset="0"/>
              <a:buChar char="•"/>
            </a:pPr>
            <a:r>
              <a:rPr lang="en-US" dirty="0" smtClean="0"/>
              <a:t>co-author of “Agile Software Development with Scrum” with Ken </a:t>
            </a:r>
            <a:r>
              <a:rPr lang="en-US" dirty="0" err="1" smtClean="0"/>
              <a:t>Schwaber</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Alistair Cockburn, </a:t>
            </a:r>
          </a:p>
          <a:p>
            <a:pPr>
              <a:buFont typeface="Arial" pitchFamily="34" charset="0"/>
              <a:buChar char="•"/>
            </a:pPr>
            <a:r>
              <a:rPr lang="en-US" dirty="0" smtClean="0"/>
              <a:t>Author of   “Agile Software Development: The Cooperative Game”, </a:t>
            </a:r>
          </a:p>
          <a:p>
            <a:r>
              <a:rPr lang="en-US" dirty="0" smtClean="0"/>
              <a:t>                “Writing Effective Use Cases”, </a:t>
            </a:r>
          </a:p>
          <a:p>
            <a:r>
              <a:rPr lang="en-US" dirty="0" smtClean="0"/>
              <a:t>                 “Crystal Clear: A Human-Powered Methodology for Small Teams”</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Ward Cunningham, </a:t>
            </a:r>
          </a:p>
          <a:p>
            <a:pPr>
              <a:buFont typeface="Arial" pitchFamily="34" charset="0"/>
              <a:buChar char="•"/>
            </a:pPr>
            <a:r>
              <a:rPr lang="en-US" dirty="0" smtClean="0"/>
              <a:t>Created the first wiki, </a:t>
            </a:r>
          </a:p>
          <a:p>
            <a:pPr>
              <a:buFont typeface="Arial" pitchFamily="34" charset="0"/>
              <a:buChar char="•"/>
            </a:pPr>
            <a:r>
              <a:rPr lang="en-US" dirty="0" smtClean="0"/>
              <a:t>Co-author of “The Wiki Way: Quick Collaboration on the Web”, </a:t>
            </a:r>
          </a:p>
          <a:p>
            <a:pPr>
              <a:buFont typeface="Arial" pitchFamily="34" charset="0"/>
              <a:buChar char="•"/>
            </a:pPr>
            <a:r>
              <a:rPr lang="en-US" dirty="0" smtClean="0"/>
              <a:t>Author of “Fit for Developing Software: Framework for Integrated Tests”.</a:t>
            </a:r>
          </a:p>
          <a:p>
            <a:pPr>
              <a:buFont typeface="Arial" pitchFamily="34" charset="0"/>
              <a:buChar char="•"/>
            </a:pPr>
            <a:r>
              <a:rPr lang="en-US" dirty="0" smtClean="0"/>
              <a:t>Fit was created with TW on our 1</a:t>
            </a:r>
            <a:r>
              <a:rPr lang="en-US" baseline="30000" dirty="0" smtClean="0"/>
              <a:t>st</a:t>
            </a:r>
            <a:r>
              <a:rPr lang="en-US" dirty="0" smtClean="0"/>
              <a:t> agile project.</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Martin Fowler, </a:t>
            </a:r>
          </a:p>
          <a:p>
            <a:pPr>
              <a:buFont typeface="Arial" pitchFamily="34" charset="0"/>
              <a:buChar char="•"/>
            </a:pPr>
            <a:r>
              <a:rPr lang="en-US" dirty="0" smtClean="0"/>
              <a:t>Chief Scientist of </a:t>
            </a:r>
            <a:r>
              <a:rPr lang="en-US" dirty="0" err="1" smtClean="0"/>
              <a:t>ThoughtWorks</a:t>
            </a:r>
            <a:r>
              <a:rPr lang="en-US" dirty="0" smtClean="0"/>
              <a:t>, </a:t>
            </a:r>
          </a:p>
          <a:p>
            <a:pPr>
              <a:buFont typeface="Arial" pitchFamily="34" charset="0"/>
              <a:buChar char="•"/>
            </a:pPr>
            <a:r>
              <a:rPr lang="en-US" dirty="0" smtClean="0"/>
              <a:t>author of “Patterns of Enterprise Application Architecture” </a:t>
            </a:r>
          </a:p>
          <a:p>
            <a:pPr>
              <a:buFont typeface="Arial" pitchFamily="34" charset="0"/>
              <a:buChar char="•"/>
            </a:pPr>
            <a:r>
              <a:rPr lang="en-US" dirty="0" smtClean="0"/>
              <a:t>and “Analysis Patterns: Reusable Object Models”, </a:t>
            </a:r>
          </a:p>
          <a:p>
            <a:pPr>
              <a:buFont typeface="Arial" pitchFamily="34" charset="0"/>
              <a:buChar char="•"/>
            </a:pPr>
            <a:r>
              <a:rPr lang="en-US" dirty="0" smtClean="0"/>
              <a:t>co-author of “Refactoring: Improving the Design of Existing Code” with Kent Beck and others, and more</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Jim </a:t>
            </a:r>
            <a:r>
              <a:rPr lang="en-US" dirty="0" err="1" smtClean="0"/>
              <a:t>Highsmith</a:t>
            </a:r>
            <a:r>
              <a:rPr lang="en-US" dirty="0" smtClean="0"/>
              <a:t>, </a:t>
            </a:r>
          </a:p>
          <a:p>
            <a:pPr>
              <a:buFont typeface="Arial" pitchFamily="34" charset="0"/>
              <a:buChar char="•"/>
            </a:pPr>
            <a:r>
              <a:rPr lang="en-US" dirty="0" smtClean="0"/>
              <a:t>author of “Agile Project Management: Creating Innovative Products”, </a:t>
            </a:r>
          </a:p>
          <a:p>
            <a:pPr>
              <a:buFont typeface="Arial" pitchFamily="34" charset="0"/>
              <a:buChar char="•"/>
            </a:pPr>
            <a:r>
              <a:rPr lang="en-US" dirty="0" smtClean="0"/>
              <a:t>“Agile Software Development Ecosystems”, and more. </a:t>
            </a:r>
          </a:p>
          <a:p>
            <a:pPr>
              <a:buFont typeface="Arial" pitchFamily="34" charset="0"/>
              <a:buChar char="•"/>
            </a:pPr>
            <a:r>
              <a:rPr lang="en-US" dirty="0" smtClean="0"/>
              <a:t>Jim is also the founder of the Agile Project Leadership Network, and currently serving as its co-president.</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Andrew Hunt </a:t>
            </a:r>
          </a:p>
          <a:p>
            <a:pPr>
              <a:buFont typeface="Arial" pitchFamily="34" charset="0"/>
              <a:buChar char="•"/>
            </a:pPr>
            <a:r>
              <a:rPr lang="en-US" dirty="0" smtClean="0"/>
              <a:t>co-founder of “The Pragmatic Programmers” and </a:t>
            </a:r>
          </a:p>
          <a:p>
            <a:pPr>
              <a:buFont typeface="Arial" pitchFamily="34" charset="0"/>
              <a:buChar char="•"/>
            </a:pPr>
            <a:r>
              <a:rPr lang="en-US" dirty="0" smtClean="0"/>
              <a:t>co-author of “The Pragmatic Programmer: From Journeyman to Master”, </a:t>
            </a:r>
          </a:p>
          <a:p>
            <a:pPr>
              <a:buFont typeface="Arial" pitchFamily="34" charset="0"/>
              <a:buChar char="•"/>
            </a:pPr>
            <a:r>
              <a:rPr lang="en-US" dirty="0" smtClean="0"/>
              <a:t>both with Dave Thomas</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Dave Thomas is a </a:t>
            </a:r>
          </a:p>
          <a:p>
            <a:pPr>
              <a:buFont typeface="Arial" pitchFamily="34" charset="0"/>
              <a:buChar char="•"/>
            </a:pPr>
            <a:r>
              <a:rPr lang="en-US" dirty="0" smtClean="0"/>
              <a:t>co-founder of “The Pragmatic Programmers” with Andy Hunt, and </a:t>
            </a:r>
          </a:p>
          <a:p>
            <a:pPr>
              <a:buFont typeface="Arial" pitchFamily="34" charset="0"/>
              <a:buChar char="•"/>
            </a:pPr>
            <a:r>
              <a:rPr lang="en-US" dirty="0" smtClean="0"/>
              <a:t>co-author of “The Pragmatic Programmer: From Journeyman to Master”</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Robert C. Martin, “Uncle Bob” Martin, </a:t>
            </a:r>
          </a:p>
          <a:p>
            <a:pPr>
              <a:buFont typeface="Arial" pitchFamily="34" charset="0"/>
              <a:buChar char="•"/>
            </a:pPr>
            <a:r>
              <a:rPr lang="en-US" dirty="0" smtClean="0"/>
              <a:t>author of “Agile Software Development, Principles, Patterns, and Practices”, </a:t>
            </a:r>
          </a:p>
          <a:p>
            <a:pPr>
              <a:buFont typeface="Arial" pitchFamily="34" charset="0"/>
              <a:buChar char="•"/>
            </a:pPr>
            <a:r>
              <a:rPr lang="en-US" dirty="0" smtClean="0"/>
              <a:t>“Agile Principles, Patterns, and Practices in C#”, </a:t>
            </a:r>
          </a:p>
          <a:p>
            <a:pPr>
              <a:buFont typeface="Arial" pitchFamily="34" charset="0"/>
              <a:buChar char="•"/>
            </a:pPr>
            <a:r>
              <a:rPr lang="en-US" dirty="0" smtClean="0"/>
              <a:t>“Clean Code: A Handbook of Agile Software Craftsmanship”</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Steve Mellor</a:t>
            </a:r>
          </a:p>
          <a:p>
            <a:pPr lvl="1">
              <a:buFont typeface="Arial" pitchFamily="34" charset="0"/>
              <a:buChar char="•"/>
            </a:pPr>
            <a:r>
              <a:rPr lang="en-US" dirty="0" smtClean="0"/>
              <a:t>developer of the </a:t>
            </a:r>
            <a:r>
              <a:rPr lang="en-US" dirty="0" err="1" smtClean="0"/>
              <a:t>Shlaer</a:t>
            </a:r>
            <a:r>
              <a:rPr lang="en-US" dirty="0" smtClean="0"/>
              <a:t>-Mellor method of analysis and design</a:t>
            </a:r>
          </a:p>
          <a:p>
            <a:pPr>
              <a:buFont typeface="Arial" pitchFamily="34" charset="0"/>
              <a:buNone/>
            </a:pPr>
            <a:r>
              <a:rPr lang="en-US" dirty="0" smtClean="0"/>
              <a:t>James </a:t>
            </a:r>
            <a:r>
              <a:rPr lang="en-US" dirty="0" err="1" smtClean="0"/>
              <a:t>Grenning</a:t>
            </a:r>
            <a:r>
              <a:rPr lang="en-US" dirty="0" smtClean="0"/>
              <a:t> </a:t>
            </a:r>
          </a:p>
          <a:p>
            <a:pPr lvl="1">
              <a:buFont typeface="Arial" pitchFamily="34" charset="0"/>
              <a:buNone/>
            </a:pPr>
            <a:r>
              <a:rPr lang="en-US" dirty="0" smtClean="0"/>
              <a:t>Created Planning poker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Arie</a:t>
            </a:r>
            <a:r>
              <a:rPr lang="en-US" dirty="0" smtClean="0"/>
              <a:t> van </a:t>
            </a:r>
            <a:r>
              <a:rPr lang="en-US" dirty="0" err="1" smtClean="0"/>
              <a:t>Bennekum</a:t>
            </a:r>
            <a:r>
              <a:rPr lang="en-US" dirty="0" smtClean="0"/>
              <a:t>, </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Works for the </a:t>
            </a:r>
            <a:r>
              <a:rPr lang="en-US" dirty="0" err="1" smtClean="0"/>
              <a:t>The</a:t>
            </a:r>
            <a:r>
              <a:rPr lang="en-US" dirty="0" smtClean="0"/>
              <a:t> Vision Web</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Responsible for DSDM projects. </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He is member of the DSDM Netherlands board and active as an examiner. </a:t>
            </a:r>
          </a:p>
          <a:p>
            <a:r>
              <a:rPr lang="en-US" dirty="0" smtClean="0"/>
              <a:t>John Kern – </a:t>
            </a:r>
          </a:p>
          <a:p>
            <a:pPr lvl="1"/>
            <a:r>
              <a:rPr lang="en-US" dirty="0" smtClean="0"/>
              <a:t>Since June 2004, Jon Kern works with </a:t>
            </a:r>
            <a:r>
              <a:rPr lang="en-US" dirty="0" err="1" smtClean="0"/>
              <a:t>OptimalJ</a:t>
            </a:r>
            <a:r>
              <a:rPr lang="en-US" dirty="0" smtClean="0"/>
              <a:t> at Compuware. </a:t>
            </a:r>
          </a:p>
          <a:p>
            <a:pPr lvl="1"/>
            <a:r>
              <a:rPr lang="en-US" dirty="0" smtClean="0"/>
              <a:t>Kern was an early adopter of object-oriented programming (C++ in the late 80s/early 90s) and the </a:t>
            </a:r>
            <a:r>
              <a:rPr lang="en-US" dirty="0" err="1" smtClean="0"/>
              <a:t>Coad</a:t>
            </a:r>
            <a:r>
              <a:rPr lang="en-US" dirty="0" smtClean="0"/>
              <a:t> Methodology</a:t>
            </a:r>
          </a:p>
          <a:p>
            <a:pPr lvl="1"/>
            <a:r>
              <a:rPr lang="en-US" dirty="0" smtClean="0"/>
              <a:t>Kern is also a co-author on Java Design 2ed with Peter </a:t>
            </a:r>
            <a:r>
              <a:rPr lang="en-US" dirty="0" err="1" smtClean="0"/>
              <a:t>Coad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Brian </a:t>
            </a:r>
            <a:r>
              <a:rPr lang="en-US" dirty="0" err="1" smtClean="0"/>
              <a:t>Marick</a:t>
            </a:r>
            <a:r>
              <a:rPr lang="en-US" dirty="0" smtClean="0"/>
              <a:t>, </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author of “The Craft of Software Testing: Subsystems Testing Including Object-Based and Object-Oriented Testing”, </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“Everyday Scripting with Ruby: For Teams, Testers, and You”, </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“Programming Cocoa with Ruby: Create Compelling Mac Apps Using </a:t>
            </a:r>
            <a:r>
              <a:rPr lang="en-US" dirty="0" err="1" smtClean="0"/>
              <a:t>RubyCocoa</a:t>
            </a:r>
            <a:r>
              <a:rPr lang="en-US" dirty="0" smtClean="0"/>
              <a:t>”</a:t>
            </a:r>
          </a:p>
          <a:p>
            <a:endParaRPr lang="en-US" dirty="0" smtClean="0"/>
          </a:p>
          <a:p>
            <a:r>
              <a:rPr lang="en-US" dirty="0" smtClean="0"/>
              <a:t>------------------------------------------------------------</a:t>
            </a:r>
          </a:p>
          <a:p>
            <a:r>
              <a:rPr lang="en-US" dirty="0" smtClean="0"/>
              <a:t>Steve Mellor, who is a computer scientist, developer of the </a:t>
            </a:r>
            <a:r>
              <a:rPr lang="en-US" dirty="0" err="1" smtClean="0"/>
              <a:t>Shlaer</a:t>
            </a:r>
            <a:r>
              <a:rPr lang="en-US" dirty="0" smtClean="0"/>
              <a:t>-Mellor method and signatory to the Agile Manifesto. He was chief scientist of the Embedded Systems Division at Mentor Graphics. He has contributed to the Object Management Group, chairing the consortium that added executable actions to the UML and the specification of Model Driven Architecture. He is also chairing the advisory board of the IEEE Software magazine.</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720E6992-6E0E-5F4E-B05A-FEF04BEADA27}" type="slidenum">
              <a:rPr lang="en-US">
                <a:latin typeface="Arial" pitchFamily="-107" charset="0"/>
              </a:rPr>
              <a:pPr/>
              <a:t>29</a:t>
            </a:fld>
            <a:endParaRPr lang="en-US">
              <a:latin typeface="Arial" pitchFamily="-107" charset="0"/>
            </a:endParaRPr>
          </a:p>
        </p:txBody>
      </p:sp>
      <p:sp>
        <p:nvSpPr>
          <p:cNvPr id="128003" name="Rectangle 2"/>
          <p:cNvSpPr>
            <a:spLocks noGrp="1" noRot="1" noChangeAspect="1" noChangeArrowheads="1" noTextEdit="1"/>
          </p:cNvSpPr>
          <p:nvPr>
            <p:ph type="sldImg"/>
          </p:nvPr>
        </p:nvSpPr>
        <p:spPr>
          <a:xfrm>
            <a:off x="1136650" y="703263"/>
            <a:ext cx="4586288" cy="3440112"/>
          </a:xfrm>
          <a:ln/>
        </p:spPr>
      </p:sp>
      <p:sp>
        <p:nvSpPr>
          <p:cNvPr id="128004" name="Rectangle 3"/>
          <p:cNvSpPr>
            <a:spLocks noGrp="1" noChangeArrowheads="1"/>
          </p:cNvSpPr>
          <p:nvPr>
            <p:ph type="body" idx="1"/>
          </p:nvPr>
        </p:nvSpPr>
        <p:spPr>
          <a:xfrm>
            <a:off x="924029" y="4354956"/>
            <a:ext cx="5009943" cy="4073889"/>
          </a:xfrm>
          <a:noFill/>
          <a:ln/>
        </p:spPr>
        <p:txBody>
          <a:bodyPr/>
          <a:lstStyle/>
          <a:p>
            <a:endParaRPr lang="en-US" dirty="0" smtClean="0"/>
          </a:p>
          <a:p>
            <a:pPr eaLnBrk="1" hangingPunct="1"/>
            <a:r>
              <a:rPr lang="en-US" dirty="0" smtClean="0">
                <a:latin typeface="Arial" pitchFamily="-107" charset="0"/>
              </a:rPr>
              <a:t>Now for a little bit of fun. You each have a worksheet</a:t>
            </a:r>
            <a:r>
              <a:rPr lang="en-US" baseline="0" dirty="0" smtClean="0">
                <a:latin typeface="Arial" pitchFamily="-107" charset="0"/>
              </a:rPr>
              <a:t> that contains the key concepts that make up the Manifesto.  There’s a template on those worksheets, showing how the ideas go together. Let’s take a few minutes to see if we can figure out what the signers of the Manifesto had in mind.</a:t>
            </a:r>
          </a:p>
          <a:p>
            <a:pPr eaLnBrk="1" hangingPunct="1"/>
            <a:endParaRPr lang="en-US" baseline="0" dirty="0" smtClean="0">
              <a:latin typeface="Arial" pitchFamily="-107" charset="0"/>
            </a:endParaRPr>
          </a:p>
          <a:p>
            <a:pPr marL="182880"/>
            <a:r>
              <a:rPr lang="en-GB" sz="1200" b="1" i="1" kern="1200" dirty="0" smtClean="0">
                <a:solidFill>
                  <a:schemeClr val="tx1"/>
                </a:solidFill>
                <a:latin typeface="+mn-lt"/>
                <a:ea typeface="+mn-ea"/>
                <a:cs typeface="+mn-cs"/>
              </a:rPr>
              <a:t>Building the Agile Manifesto</a:t>
            </a:r>
            <a:endParaRPr lang="en-US" sz="1200" b="1" i="1" kern="1200" dirty="0" smtClean="0">
              <a:solidFill>
                <a:schemeClr val="tx1"/>
              </a:solidFill>
              <a:latin typeface="+mn-lt"/>
              <a:ea typeface="+mn-ea"/>
              <a:cs typeface="+mn-cs"/>
            </a:endParaRPr>
          </a:p>
          <a:p>
            <a:pPr marL="182880"/>
            <a:r>
              <a:rPr lang="en-GB" sz="1200" i="1" kern="1200" dirty="0" smtClean="0">
                <a:solidFill>
                  <a:schemeClr val="tx1"/>
                </a:solidFill>
                <a:latin typeface="+mn-lt"/>
                <a:ea typeface="+mn-ea"/>
                <a:cs typeface="+mn-cs"/>
              </a:rPr>
              <a:t>Don't just simply present the agile manifesto. The students will learn more if they have an opportunity to build it. Ensure that your flip chart has the four empty slots for all the statements as well.</a:t>
            </a:r>
          </a:p>
          <a:p>
            <a:pPr marL="182880"/>
            <a:endParaRPr lang="en-US" sz="1200" i="1" kern="1200" dirty="0" smtClean="0">
              <a:solidFill>
                <a:schemeClr val="tx1"/>
              </a:solidFill>
              <a:latin typeface="+mn-lt"/>
              <a:ea typeface="+mn-ea"/>
              <a:cs typeface="+mn-cs"/>
            </a:endParaRPr>
          </a:p>
          <a:p>
            <a:pPr marL="182880"/>
            <a:r>
              <a:rPr lang="en-GB" sz="1200" i="1" kern="1200" dirty="0" smtClean="0">
                <a:solidFill>
                  <a:schemeClr val="tx1"/>
                </a:solidFill>
                <a:latin typeface="+mn-lt"/>
                <a:ea typeface="+mn-ea"/>
                <a:cs typeface="+mn-cs"/>
              </a:rPr>
              <a:t>Hand out copies of the empty Agile Manifesto (see Student's Handout). Feel free to ask students to work together in pairs or individually. Explain the manifesto is used as a guide for values and that everything on the list is important and we're trying to understand what factors might influence the decisions we make. </a:t>
            </a:r>
          </a:p>
          <a:p>
            <a:pPr marL="182880"/>
            <a:endParaRPr lang="en-US" sz="1200" i="1" kern="1200" dirty="0" smtClean="0">
              <a:solidFill>
                <a:schemeClr val="tx1"/>
              </a:solidFill>
              <a:latin typeface="+mn-lt"/>
              <a:ea typeface="+mn-ea"/>
              <a:cs typeface="+mn-cs"/>
            </a:endParaRPr>
          </a:p>
          <a:p>
            <a:pPr marL="182880"/>
            <a:r>
              <a:rPr lang="en-GB" sz="1200" i="1" kern="1200" dirty="0" smtClean="0">
                <a:solidFill>
                  <a:schemeClr val="tx1"/>
                </a:solidFill>
                <a:latin typeface="+mn-lt"/>
                <a:ea typeface="+mn-ea"/>
                <a:cs typeface="+mn-cs"/>
              </a:rPr>
              <a:t>Give them five minutes to fill out their form. Build up the manifesto based on everyone's input and discuss why one item appears on one side, and why they are trade offs. </a:t>
            </a:r>
            <a:endParaRPr lang="en-US" sz="1200" i="1" kern="1200" dirty="0" smtClean="0">
              <a:solidFill>
                <a:schemeClr val="tx1"/>
              </a:solidFill>
              <a:latin typeface="+mn-lt"/>
              <a:ea typeface="+mn-ea"/>
              <a:cs typeface="+mn-cs"/>
            </a:endParaRPr>
          </a:p>
          <a:p>
            <a:pPr eaLnBrk="1" hangingPunct="1"/>
            <a:endParaRPr lang="en-US" dirty="0">
              <a:latin typeface="Arial" pitchFamily="-107"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Projects planned to the detail</a:t>
            </a:r>
          </a:p>
          <a:p>
            <a:pPr lvl="1"/>
            <a:r>
              <a:rPr lang="en-US" dirty="0" smtClean="0"/>
              <a:t>What to build - pieces</a:t>
            </a:r>
          </a:p>
          <a:p>
            <a:pPr lvl="1"/>
            <a:r>
              <a:rPr lang="en-US" dirty="0" smtClean="0"/>
              <a:t>In what order</a:t>
            </a:r>
          </a:p>
          <a:p>
            <a:pPr lvl="1"/>
            <a:r>
              <a:rPr lang="en-US" dirty="0" smtClean="0"/>
              <a:t>How long it would take</a:t>
            </a:r>
          </a:p>
          <a:p>
            <a:pPr lvl="1"/>
            <a:r>
              <a:rPr lang="en-US" dirty="0" smtClean="0"/>
              <a:t>How to assemble the pieces at the end</a:t>
            </a:r>
          </a:p>
          <a:p>
            <a:r>
              <a:rPr lang="en-US" dirty="0" smtClean="0"/>
              <a:t>Result</a:t>
            </a:r>
          </a:p>
          <a:p>
            <a:pPr lvl="1"/>
            <a:r>
              <a:rPr lang="en-US" dirty="0" smtClean="0"/>
              <a:t>Massive</a:t>
            </a:r>
            <a:r>
              <a:rPr lang="en-US" baseline="0" dirty="0" smtClean="0"/>
              <a:t> planning documents</a:t>
            </a:r>
          </a:p>
          <a:p>
            <a:pPr lvl="1"/>
            <a:r>
              <a:rPr lang="en-US" baseline="0" dirty="0" smtClean="0"/>
              <a:t>Wrong before you even started</a:t>
            </a:r>
          </a:p>
          <a:p>
            <a:pPr lvl="1"/>
            <a:r>
              <a:rPr lang="en-US" baseline="0" dirty="0" smtClean="0"/>
              <a:t>Contracts were drawn from these plans</a:t>
            </a:r>
          </a:p>
          <a:p>
            <a:pPr lvl="0"/>
            <a:r>
              <a:rPr lang="en-US" baseline="0" dirty="0" smtClean="0"/>
              <a:t>Problem is……</a:t>
            </a:r>
          </a:p>
          <a:p>
            <a:pPr lvl="0"/>
            <a:r>
              <a:rPr lang="en-US" baseline="0" dirty="0" smtClean="0"/>
              <a:t>How could u know what u didn’t know?</a:t>
            </a:r>
          </a:p>
          <a:p>
            <a:pPr lvl="0"/>
            <a:r>
              <a:rPr lang="en-US" dirty="0" smtClean="0"/>
              <a:t>How could u plan for changing</a:t>
            </a:r>
            <a:r>
              <a:rPr lang="en-US" baseline="0" dirty="0" smtClean="0"/>
              <a:t> business requirements?</a:t>
            </a:r>
          </a:p>
          <a:p>
            <a:pPr lvl="0"/>
            <a:endParaRPr lang="en-US" dirty="0" smtClean="0"/>
          </a:p>
          <a:p>
            <a:pPr lvl="0"/>
            <a:r>
              <a:rPr lang="en-US" dirty="0" smtClean="0"/>
              <a:t>Many failed projects</a:t>
            </a:r>
            <a:r>
              <a:rPr lang="en-US" baseline="0" dirty="0" smtClean="0"/>
              <a:t> called ‘</a:t>
            </a:r>
            <a:r>
              <a:rPr lang="en-US" baseline="0" dirty="0" err="1" smtClean="0"/>
              <a:t>Shelfware</a:t>
            </a:r>
            <a:r>
              <a:rPr lang="en-US" baseline="0" dirty="0" smtClean="0"/>
              <a:t>’.</a:t>
            </a:r>
            <a:endParaRPr lang="en-US" dirty="0" smtClean="0"/>
          </a:p>
          <a:p>
            <a:r>
              <a:rPr lang="en-US" dirty="0" smtClean="0"/>
              <a:t>---------------------------------------------------------------------------------------------------------------</a:t>
            </a:r>
          </a:p>
          <a:p>
            <a:r>
              <a:rPr lang="en-US" dirty="0" smtClean="0"/>
              <a:t>Projects were planned down to</a:t>
            </a:r>
            <a:r>
              <a:rPr lang="en-US" baseline="0" dirty="0" smtClean="0"/>
              <a:t> the tiniest detail. Project managers and their teams spent substantial time figuring out exactly what they were building, what pieces to build in what order, how long it would take for each piece, and how they were going to assemble them.</a:t>
            </a:r>
          </a:p>
          <a:p>
            <a:endParaRPr lang="en-US" baseline="0" dirty="0" smtClean="0"/>
          </a:p>
          <a:p>
            <a:r>
              <a:rPr lang="en-US" baseline="0" dirty="0" smtClean="0"/>
              <a:t>The result? Massive planning documents that were generally wrong before they were finished.</a:t>
            </a:r>
          </a:p>
          <a:p>
            <a:endParaRPr lang="en-US" baseline="0" dirty="0" smtClean="0"/>
          </a:p>
          <a:p>
            <a:r>
              <a:rPr lang="en-US" baseline="0" dirty="0" smtClean="0"/>
              <a:t>After all, how could they know all the things that could go wrong?  How could they know what they didn’t know?  How could they know what they would learn and how business circumstances and economy and people would change during the course of their development?</a:t>
            </a:r>
          </a:p>
          <a:p>
            <a:endParaRPr lang="en-US" baseline="0" dirty="0" smtClean="0"/>
          </a:p>
          <a:p>
            <a:r>
              <a:rPr lang="en-US" baseline="0" dirty="0" smtClean="0"/>
              <a:t>They couldn’t.  And yet, they tried and tried.</a:t>
            </a:r>
          </a:p>
          <a:p>
            <a:endParaRPr lang="en-US" baseline="0" dirty="0" smtClean="0"/>
          </a:p>
          <a:p>
            <a:r>
              <a:rPr lang="en-US" baseline="0" dirty="0" smtClean="0"/>
              <a:t>This gave birth to the term “</a:t>
            </a:r>
            <a:r>
              <a:rPr lang="en-US" baseline="0" dirty="0" err="1" smtClean="0"/>
              <a:t>shelfware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Arial" pitchFamily="34" charset="0"/>
              <a:buChar char="•"/>
            </a:pPr>
            <a:r>
              <a:rPr lang="en-US" dirty="0" smtClean="0">
                <a:latin typeface="Arial" pitchFamily="-107" charset="0"/>
              </a:rPr>
              <a:t>What do</a:t>
            </a:r>
            <a:r>
              <a:rPr lang="en-US" baseline="0" dirty="0" smtClean="0">
                <a:latin typeface="Arial" pitchFamily="-107" charset="0"/>
              </a:rPr>
              <a:t> these ideas mean to us?</a:t>
            </a:r>
          </a:p>
          <a:p>
            <a:pPr eaLnBrk="1" hangingPunct="1">
              <a:buFont typeface="Arial" pitchFamily="34" charset="0"/>
              <a:buChar char="•"/>
            </a:pPr>
            <a:r>
              <a:rPr lang="en-US" baseline="0" dirty="0" smtClean="0">
                <a:latin typeface="Arial" pitchFamily="-107" charset="0"/>
              </a:rPr>
              <a:t>Something </a:t>
            </a:r>
            <a:r>
              <a:rPr lang="en-US" b="1" baseline="0" dirty="0" smtClean="0">
                <a:latin typeface="Arial" pitchFamily="-107" charset="0"/>
              </a:rPr>
              <a:t>over</a:t>
            </a:r>
            <a:r>
              <a:rPr lang="en-US" b="0" baseline="0" dirty="0" smtClean="0">
                <a:latin typeface="Arial" pitchFamily="-107" charset="0"/>
              </a:rPr>
              <a:t> something else</a:t>
            </a:r>
          </a:p>
          <a:p>
            <a:pPr eaLnBrk="1" hangingPunct="1">
              <a:buFont typeface="Arial" pitchFamily="34" charset="0"/>
              <a:buChar char="•"/>
            </a:pPr>
            <a:r>
              <a:rPr lang="en-US" b="1" baseline="0" dirty="0" smtClean="0">
                <a:latin typeface="Arial" pitchFamily="-107" charset="0"/>
              </a:rPr>
              <a:t>Not </a:t>
            </a:r>
            <a:r>
              <a:rPr lang="en-US" b="0" baseline="0" dirty="0" smtClean="0">
                <a:latin typeface="Arial" pitchFamily="-107" charset="0"/>
              </a:rPr>
              <a:t>instead of</a:t>
            </a:r>
          </a:p>
          <a:p>
            <a:pPr eaLnBrk="1" hangingPunct="1">
              <a:buFont typeface="Arial" pitchFamily="34" charset="0"/>
              <a:buChar char="•"/>
            </a:pPr>
            <a:r>
              <a:rPr lang="en-US" b="0" baseline="0" dirty="0" smtClean="0">
                <a:latin typeface="Arial" pitchFamily="-107" charset="0"/>
              </a:rPr>
              <a:t>Both sides have value</a:t>
            </a:r>
          </a:p>
          <a:p>
            <a:pPr eaLnBrk="1" hangingPunct="1">
              <a:buFont typeface="Arial" pitchFamily="34" charset="0"/>
              <a:buChar char="•"/>
            </a:pPr>
            <a:r>
              <a:rPr lang="en-US" b="0" baseline="0" dirty="0" smtClean="0">
                <a:latin typeface="Arial" pitchFamily="-107" charset="0"/>
              </a:rPr>
              <a:t>Items on the right have value  BUT</a:t>
            </a:r>
          </a:p>
          <a:p>
            <a:pPr eaLnBrk="1" hangingPunct="1">
              <a:buFont typeface="Arial" pitchFamily="34" charset="0"/>
              <a:buChar char="•"/>
            </a:pPr>
            <a:r>
              <a:rPr lang="en-US" b="0" baseline="0" dirty="0" smtClean="0">
                <a:latin typeface="Arial" pitchFamily="-107" charset="0"/>
              </a:rPr>
              <a:t>We value the left items more</a:t>
            </a:r>
            <a:endParaRPr lang="en-US" b="1" dirty="0" smtClean="0">
              <a:latin typeface="Arial" pitchFamily="-107" charset="0"/>
            </a:endParaRPr>
          </a:p>
          <a:p>
            <a:pPr eaLnBrk="1" hangingPunct="1"/>
            <a:endParaRPr lang="en-US" dirty="0" smtClean="0">
              <a:latin typeface="Arial" pitchFamily="-107" charset="0"/>
            </a:endParaRPr>
          </a:p>
          <a:p>
            <a:pPr eaLnBrk="1" hangingPunct="1"/>
            <a:endParaRPr lang="en-US" dirty="0" smtClean="0">
              <a:latin typeface="Arial" pitchFamily="-107" charset="0"/>
            </a:endParaRPr>
          </a:p>
          <a:p>
            <a:pPr eaLnBrk="1" hangingPunct="1"/>
            <a:r>
              <a:rPr lang="en-US" dirty="0" smtClean="0">
                <a:latin typeface="Arial" pitchFamily="-107" charset="0"/>
              </a:rPr>
              <a:t>-------------------------------------------------------------------------------</a:t>
            </a:r>
          </a:p>
          <a:p>
            <a:pPr eaLnBrk="1" hangingPunct="1"/>
            <a:r>
              <a:rPr lang="en-US" dirty="0" smtClean="0">
                <a:latin typeface="Arial" pitchFamily="-107" charset="0"/>
              </a:rPr>
              <a:t>Let’s talk for a few minutes about the four key ideas these folks wrote into the Agile Manifesto, and what they mean to us.</a:t>
            </a:r>
          </a:p>
          <a:p>
            <a:pPr eaLnBrk="1" hangingPunct="1"/>
            <a:endParaRPr lang="en-US" dirty="0" smtClean="0">
              <a:latin typeface="Arial" pitchFamily="-107" charset="0"/>
            </a:endParaRPr>
          </a:p>
          <a:p>
            <a:pPr eaLnBrk="1" hangingPunct="1"/>
            <a:r>
              <a:rPr lang="en-US" dirty="0" smtClean="0">
                <a:latin typeface="Arial" pitchFamily="-107" charset="0"/>
              </a:rPr>
              <a:t>First, we’ll consider the wording.  Note that every one of these is phrased as something over something else. That’s not instead of or is better than. No, it’s over. That means that both sides of the statement have value, and that the folks who authored the Manifesto were expressing a preference for one over the other.</a:t>
            </a:r>
          </a:p>
          <a:p>
            <a:pPr eaLnBrk="1" hangingPunct="1"/>
            <a:endParaRPr lang="en-US" dirty="0" smtClean="0">
              <a:latin typeface="Arial" pitchFamily="-107" charset="0"/>
            </a:endParaRPr>
          </a:p>
          <a:p>
            <a:pPr eaLnBrk="1" hangingPunct="1"/>
            <a:r>
              <a:rPr lang="en-US" dirty="0" smtClean="0">
                <a:latin typeface="Arial" pitchFamily="-107" charset="0"/>
              </a:rPr>
              <a:t>In fact, what you don’t see on this illustration is the sentence that comes after the four points in the manifesto: “That is, while there is value in the items on the right, we value the items on the left more. “</a:t>
            </a:r>
          </a:p>
          <a:p>
            <a:pPr eaLnBrk="1" hangingPunct="1"/>
            <a:endParaRPr lang="en-US" dirty="0" smtClean="0">
              <a:latin typeface="Arial" pitchFamily="-107" charset="0"/>
            </a:endParaRPr>
          </a:p>
          <a:p>
            <a:pPr eaLnBrk="1" hangingPunct="1"/>
            <a:r>
              <a:rPr lang="en-US" dirty="0" smtClean="0">
                <a:latin typeface="Arial" pitchFamily="-107" charset="0"/>
              </a:rPr>
              <a:t>Now let’s look at them one by one…</a:t>
            </a:r>
          </a:p>
        </p:txBody>
      </p:sp>
      <p:sp>
        <p:nvSpPr>
          <p:cNvPr id="4" name="Slide Number Placeholder 3"/>
          <p:cNvSpPr>
            <a:spLocks noGrp="1"/>
          </p:cNvSpPr>
          <p:nvPr>
            <p:ph type="sldNum" sz="quarter" idx="10"/>
          </p:nvPr>
        </p:nvSpPr>
        <p:spPr/>
        <p:txBody>
          <a:bodyPr/>
          <a:lstStyle/>
          <a:p>
            <a:fld id="{FE07EA33-3176-1746-8E4D-64F50ED202CE}"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smtClean="0"/>
              <a:t>Individuals and Interactions over Processes and Tools</a:t>
            </a:r>
          </a:p>
          <a:p>
            <a:pPr eaLnBrk="1" hangingPunct="1">
              <a:buFont typeface="Arial" pitchFamily="34" charset="0"/>
              <a:buChar char="•"/>
            </a:pPr>
            <a:r>
              <a:rPr lang="en-US" dirty="0" smtClean="0"/>
              <a:t>TW supports tools – creator of tools</a:t>
            </a:r>
          </a:p>
          <a:p>
            <a:pPr eaLnBrk="1" hangingPunct="1">
              <a:buFont typeface="Arial" pitchFamily="34" charset="0"/>
              <a:buChar char="•"/>
            </a:pPr>
            <a:r>
              <a:rPr lang="en-US" dirty="0" smtClean="0"/>
              <a:t>People talking is more</a:t>
            </a:r>
            <a:r>
              <a:rPr lang="en-US" baseline="0" dirty="0" smtClean="0"/>
              <a:t> important to insuring the success of a project</a:t>
            </a:r>
          </a:p>
          <a:p>
            <a:pPr eaLnBrk="1" hangingPunct="1">
              <a:buFont typeface="Arial" pitchFamily="34" charset="0"/>
              <a:buChar char="•"/>
            </a:pPr>
            <a:r>
              <a:rPr lang="en-US" baseline="0" dirty="0" smtClean="0"/>
              <a:t>Process and tools should encourage and facilitate conversation</a:t>
            </a:r>
          </a:p>
          <a:p>
            <a:pPr eaLnBrk="1" hangingPunct="1">
              <a:buFont typeface="Arial" pitchFamily="34" charset="0"/>
              <a:buChar char="•"/>
            </a:pPr>
            <a:r>
              <a:rPr lang="en-US" baseline="0" dirty="0" smtClean="0"/>
              <a:t>Robert Frost said</a:t>
            </a:r>
          </a:p>
          <a:p>
            <a:pPr lvl="1" eaLnBrk="1" hangingPunct="1">
              <a:buFont typeface="Arial" pitchFamily="34" charset="0"/>
              <a:buNone/>
            </a:pPr>
            <a:r>
              <a:rPr lang="en-US" dirty="0" smtClean="0"/>
              <a:t>“I am a writer of books in retrospect. I talk in order to understand; I teach in order to learn.” </a:t>
            </a:r>
          </a:p>
          <a:p>
            <a:pPr eaLnBrk="1" hangingPunct="1">
              <a:buFont typeface="Arial" pitchFamily="34" charset="0"/>
              <a:buChar char="•"/>
            </a:pPr>
            <a:r>
              <a:rPr lang="en-US" dirty="0" smtClean="0"/>
              <a:t>Ernest Hemingway</a:t>
            </a:r>
            <a:r>
              <a:rPr lang="en-US" baseline="0" dirty="0" smtClean="0"/>
              <a:t> said</a:t>
            </a:r>
          </a:p>
          <a:p>
            <a:pPr lvl="1" eaLnBrk="1" hangingPunct="1">
              <a:buFont typeface="Arial" pitchFamily="34" charset="0"/>
              <a:buNone/>
            </a:pPr>
            <a:r>
              <a:rPr lang="en-US" dirty="0" smtClean="0"/>
              <a:t>“When people talk, listen completely. Most people never listen.” </a:t>
            </a:r>
          </a:p>
          <a:p>
            <a:pPr lvl="0" eaLnBrk="1" hangingPunct="1">
              <a:buFont typeface="Arial" pitchFamily="34" charset="0"/>
              <a:buNone/>
            </a:pPr>
            <a:endParaRPr lang="en-US" dirty="0" smtClean="0"/>
          </a:p>
          <a:p>
            <a:pPr eaLnBrk="1" hangingPunct="1"/>
            <a:r>
              <a:rPr lang="en-US" dirty="0" smtClean="0"/>
              <a:t>---------------------------------------------------------------------------------------</a:t>
            </a:r>
          </a:p>
          <a:p>
            <a:pPr eaLnBrk="1" hangingPunct="1"/>
            <a:r>
              <a:rPr lang="en-US" dirty="0" smtClean="0"/>
              <a:t>As a toolmaker, clearly </a:t>
            </a:r>
            <a:r>
              <a:rPr lang="en-US" dirty="0" err="1" smtClean="0"/>
              <a:t>ThoughtWorks</a:t>
            </a:r>
            <a:r>
              <a:rPr lang="en-US" dirty="0" smtClean="0"/>
              <a:t> Studios believes that there is value in tools and the processes that they support. In fact, all of us use tools every day in our jobs and our lives. Whether it’s a computer, keyboard, mouse, and monitor, or a toaster or a coffee maker, tools make our lives easier. What the authors of the Agile Manifesto were focusing on, however, was their belief that it is people, and the interactions between people, that are more important in ensuring the success of projects. People talking to people, and people as skilled craftspeople and experts in their fields – these are the things to focus on.</a:t>
            </a:r>
          </a:p>
          <a:p>
            <a:pPr eaLnBrk="1" hangingPunct="1"/>
            <a:endParaRPr lang="en-US" dirty="0" smtClean="0"/>
          </a:p>
          <a:p>
            <a:pPr eaLnBrk="1" hangingPunct="1"/>
            <a:r>
              <a:rPr lang="en-US" dirty="0" smtClean="0"/>
              <a:t>Robert Frost said “I am a writer of books in retrospect. I talk in order to understand; I teach in order to learn.” That goes right to the heart of Individuals and Interactions. Agile teams are always teaching each other and learning from each other. Tools and processes are there to free them to do these and other things, not to be the focus of their efforts.</a:t>
            </a:r>
          </a:p>
          <a:p>
            <a:pPr eaLnBrk="1" hangingPunct="1"/>
            <a:endParaRPr lang="en-US" dirty="0" smtClean="0"/>
          </a:p>
          <a:p>
            <a:pPr eaLnBrk="1" hangingPunct="1"/>
            <a:r>
              <a:rPr lang="en-US" dirty="0" smtClean="0"/>
              <a:t>And Ernest Hemingway said “When people talk, listen completely. Most people never listen.” The interactions between individuals require both talking and listening, along with a leavening of doing.</a:t>
            </a:r>
          </a:p>
          <a:p>
            <a:pPr eaLnBrk="1" hangingPunct="1"/>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eaLnBrk="1" hangingPunct="1">
              <a:buFont typeface="Arial" pitchFamily="34" charset="0"/>
              <a:buChar char="•"/>
            </a:pPr>
            <a:r>
              <a:rPr lang="en-US" dirty="0" smtClean="0"/>
              <a:t>Everyone has experienced excess</a:t>
            </a:r>
            <a:r>
              <a:rPr lang="en-US" baseline="0" dirty="0" smtClean="0"/>
              <a:t> documentation</a:t>
            </a:r>
          </a:p>
          <a:p>
            <a:pPr eaLnBrk="1" hangingPunct="1">
              <a:buFont typeface="Arial" pitchFamily="34" charset="0"/>
              <a:buChar char="•"/>
            </a:pPr>
            <a:r>
              <a:rPr lang="en-US" baseline="0" dirty="0" smtClean="0"/>
              <a:t>US government has documents to describe documents required for projects</a:t>
            </a:r>
          </a:p>
          <a:p>
            <a:pPr lvl="1" eaLnBrk="1" hangingPunct="1">
              <a:buFont typeface="Arial" pitchFamily="34" charset="0"/>
              <a:buChar char="•"/>
            </a:pPr>
            <a:r>
              <a:rPr lang="en-US" baseline="0" dirty="0" smtClean="0"/>
              <a:t>Requirements specs</a:t>
            </a:r>
          </a:p>
          <a:p>
            <a:pPr lvl="1" eaLnBrk="1" hangingPunct="1">
              <a:buFont typeface="Arial" pitchFamily="34" charset="0"/>
              <a:buChar char="•"/>
            </a:pPr>
            <a:r>
              <a:rPr lang="en-US" baseline="0" dirty="0" smtClean="0"/>
              <a:t>Design specs</a:t>
            </a:r>
          </a:p>
          <a:p>
            <a:pPr lvl="1" eaLnBrk="1" hangingPunct="1">
              <a:buFont typeface="Arial" pitchFamily="34" charset="0"/>
              <a:buChar char="•"/>
            </a:pPr>
            <a:r>
              <a:rPr lang="en-US" baseline="0" dirty="0" smtClean="0"/>
              <a:t>Functional specs</a:t>
            </a:r>
          </a:p>
          <a:p>
            <a:pPr lvl="1" eaLnBrk="1" hangingPunct="1">
              <a:buFont typeface="Arial" pitchFamily="34" charset="0"/>
              <a:buChar char="•"/>
            </a:pPr>
            <a:r>
              <a:rPr lang="en-US" baseline="0" dirty="0" smtClean="0"/>
              <a:t>Test specs</a:t>
            </a:r>
          </a:p>
          <a:p>
            <a:pPr lvl="1" eaLnBrk="1" hangingPunct="1">
              <a:buFont typeface="Arial" pitchFamily="34" charset="0"/>
              <a:buChar char="•"/>
            </a:pPr>
            <a:r>
              <a:rPr lang="en-US" baseline="0" dirty="0" smtClean="0"/>
              <a:t>Code documentation</a:t>
            </a:r>
          </a:p>
          <a:p>
            <a:pPr lvl="1" eaLnBrk="1" hangingPunct="1">
              <a:buFont typeface="Arial" pitchFamily="34" charset="0"/>
              <a:buChar char="•"/>
            </a:pPr>
            <a:r>
              <a:rPr lang="en-US" baseline="0" dirty="0" smtClean="0"/>
              <a:t>Test results, etc</a:t>
            </a:r>
            <a:endParaRPr lang="en-US" dirty="0" smtClean="0"/>
          </a:p>
          <a:p>
            <a:pPr eaLnBrk="1" hangingPunct="1">
              <a:buFont typeface="Arial" pitchFamily="34" charset="0"/>
              <a:buChar char="•"/>
            </a:pPr>
            <a:r>
              <a:rPr lang="en-US" dirty="0" smtClean="0"/>
              <a:t>Much time to prepare</a:t>
            </a:r>
          </a:p>
          <a:p>
            <a:pPr eaLnBrk="1" hangingPunct="1">
              <a:buFont typeface="Arial" pitchFamily="34" charset="0"/>
              <a:buChar char="•"/>
            </a:pPr>
            <a:r>
              <a:rPr lang="en-US" dirty="0" smtClean="0"/>
              <a:t>Maybe read</a:t>
            </a:r>
            <a:r>
              <a:rPr lang="en-US" baseline="0" dirty="0" smtClean="0"/>
              <a:t> once</a:t>
            </a:r>
          </a:p>
          <a:p>
            <a:pPr eaLnBrk="1" hangingPunct="1">
              <a:buFont typeface="Arial" pitchFamily="34" charset="0"/>
              <a:buChar char="•"/>
            </a:pPr>
            <a:r>
              <a:rPr lang="en-US" baseline="0" dirty="0" smtClean="0"/>
              <a:t>Out of date quickly</a:t>
            </a:r>
          </a:p>
          <a:p>
            <a:pPr eaLnBrk="1" hangingPunct="1">
              <a:buFont typeface="Arial" pitchFamily="34" charset="0"/>
              <a:buChar char="•"/>
            </a:pPr>
            <a:r>
              <a:rPr lang="en-US" baseline="0" dirty="0" smtClean="0"/>
              <a:t>Show </a:t>
            </a:r>
            <a:r>
              <a:rPr lang="en-US" baseline="0" dirty="0" err="1" smtClean="0"/>
              <a:t>vs</a:t>
            </a:r>
            <a:r>
              <a:rPr lang="en-US" baseline="0" dirty="0" smtClean="0"/>
              <a:t> tell</a:t>
            </a:r>
          </a:p>
          <a:p>
            <a:pPr eaLnBrk="1" hangingPunct="1">
              <a:buFont typeface="Arial" pitchFamily="34" charset="0"/>
              <a:buChar char="•"/>
            </a:pPr>
            <a:r>
              <a:rPr lang="en-US" baseline="0" dirty="0" smtClean="0"/>
              <a:t>Idea came out of Rapid prototyping and collaboration</a:t>
            </a:r>
            <a:endParaRPr lang="en-US" dirty="0" smtClean="0"/>
          </a:p>
          <a:p>
            <a:pPr eaLnBrk="1" hangingPunct="1"/>
            <a:endParaRPr lang="en-US" dirty="0" smtClean="0"/>
          </a:p>
          <a:p>
            <a:pPr eaLnBrk="1" hangingPunct="1"/>
            <a:endParaRPr lang="en-US" dirty="0" smtClean="0"/>
          </a:p>
          <a:p>
            <a:pPr eaLnBrk="1" hangingPunct="1"/>
            <a:r>
              <a:rPr lang="en-US" dirty="0" smtClean="0"/>
              <a:t>-------------------------------------------------------------------------------------------------</a:t>
            </a:r>
          </a:p>
          <a:p>
            <a:pPr eaLnBrk="1" hangingPunct="1"/>
            <a:r>
              <a:rPr lang="en-US" dirty="0" smtClean="0"/>
              <a:t>Working Software over Comprehensive Documentation</a:t>
            </a:r>
          </a:p>
          <a:p>
            <a:pPr eaLnBrk="1" hangingPunct="1"/>
            <a:endParaRPr lang="en-US" dirty="0" smtClean="0"/>
          </a:p>
          <a:p>
            <a:pPr eaLnBrk="1" hangingPunct="1"/>
            <a:r>
              <a:rPr lang="en-US" dirty="0" smtClean="0"/>
              <a:t>If you’ve been in the software profession for any length of time, you’ve either been responsible for, involved in, or the victim or beneficiary of some form of documentation or other. The US Government has documents that describe and define the documents that are required for a project. In almost every type of business, it is common to have Requirements Specifications, Design Specifications, Functional Specification, Test Specifications, Code Documentation, Test Results Reports, and so on.</a:t>
            </a:r>
          </a:p>
          <a:p>
            <a:pPr eaLnBrk="1" hangingPunct="1"/>
            <a:endParaRPr lang="en-US" dirty="0" smtClean="0"/>
          </a:p>
          <a:p>
            <a:pPr eaLnBrk="1" hangingPunct="1"/>
            <a:r>
              <a:rPr lang="en-US" dirty="0" smtClean="0"/>
              <a:t>The problem with this is that highly skilled people spend a significant chunk of their time writing documentation that might be read only once, if at all. Sure, the design specs and test specs will be referred to over and over during development and testing.  And that’s about it.</a:t>
            </a:r>
          </a:p>
          <a:p>
            <a:pPr eaLnBrk="1" hangingPunct="1"/>
            <a:endParaRPr lang="en-US" dirty="0" smtClean="0"/>
          </a:p>
          <a:p>
            <a:pPr eaLnBrk="1" hangingPunct="1"/>
            <a:r>
              <a:rPr lang="en-US" dirty="0" smtClean="0"/>
              <a:t>The authors of the Agile Manifesto were focused more on show and tell than they were on writing about it. They came out of the world of rapid prototyping and engaging with the customer and the user in new ways, and thought that it made more sense to spend development time on – you guessed it – development.</a:t>
            </a:r>
          </a:p>
          <a:p>
            <a:pPr eaLnBrk="1" hangingPunct="1"/>
            <a:endParaRPr lang="en-US" dirty="0" smtClean="0"/>
          </a:p>
          <a:p>
            <a:pPr eaLnBrk="1" hangingPunct="1"/>
            <a:r>
              <a:rPr lang="en-US" dirty="0" smtClean="0"/>
              <a:t>Of course, there’s still a place for documentation. However, in Agile teams, we try to find ways to either have the system be self-documenting, or to simplify the documentation requirements. As you go through later modules in this course, we’ll talk about things like “test first” and TDD, user stories, showcases, and more.</a:t>
            </a:r>
          </a:p>
        </p:txBody>
      </p:sp>
      <p:sp>
        <p:nvSpPr>
          <p:cNvPr id="4" name="Slide Number Placeholder 3"/>
          <p:cNvSpPr>
            <a:spLocks noGrp="1"/>
          </p:cNvSpPr>
          <p:nvPr>
            <p:ph type="sldNum" sz="quarter" idx="10"/>
          </p:nvPr>
        </p:nvSpPr>
        <p:spPr/>
        <p:txBody>
          <a:bodyPr/>
          <a:lstStyle/>
          <a:p>
            <a:fld id="{FE07EA33-3176-1746-8E4D-64F50ED202CE}"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eaLnBrk="1" hangingPunct="1">
              <a:buFont typeface="Arial" pitchFamily="34" charset="0"/>
              <a:buChar char="•"/>
            </a:pPr>
            <a:r>
              <a:rPr lang="en-US" dirty="0" smtClean="0"/>
              <a:t>Contracts are to enforce</a:t>
            </a:r>
            <a:r>
              <a:rPr lang="en-US" baseline="0" dirty="0" smtClean="0"/>
              <a:t> agreements</a:t>
            </a:r>
          </a:p>
          <a:p>
            <a:pPr eaLnBrk="1" hangingPunct="1">
              <a:buFont typeface="Arial" pitchFamily="34" charset="0"/>
              <a:buChar char="•"/>
            </a:pPr>
            <a:r>
              <a:rPr lang="en-US" baseline="0" dirty="0" smtClean="0"/>
              <a:t>Contracts are referenced when a party has not lived up to their commitment.</a:t>
            </a:r>
          </a:p>
          <a:p>
            <a:pPr eaLnBrk="1" hangingPunct="1">
              <a:buFont typeface="Arial" pitchFamily="34" charset="0"/>
              <a:buChar char="•"/>
            </a:pPr>
            <a:r>
              <a:rPr lang="en-US" baseline="0" dirty="0" smtClean="0"/>
              <a:t>Specifications represent contracts.</a:t>
            </a:r>
          </a:p>
          <a:p>
            <a:pPr eaLnBrk="1" hangingPunct="1">
              <a:buFont typeface="Arial" pitchFamily="34" charset="0"/>
              <a:buNone/>
            </a:pPr>
            <a:r>
              <a:rPr lang="en-US" dirty="0" smtClean="0"/>
              <a:t>Isadora Duncan said, </a:t>
            </a:r>
          </a:p>
          <a:p>
            <a:pPr lvl="1" eaLnBrk="1" hangingPunct="1">
              <a:buFont typeface="Arial" pitchFamily="34" charset="0"/>
              <a:buNone/>
            </a:pPr>
            <a:r>
              <a:rPr lang="en-US" dirty="0" smtClean="0"/>
              <a:t>“Any intelligent woman who reads the marriage contract, and then goes into it, deserves all the consequences.”</a:t>
            </a:r>
            <a:endParaRPr lang="en-US" baseline="0" dirty="0" smtClean="0"/>
          </a:p>
          <a:p>
            <a:pPr eaLnBrk="1" hangingPunct="1">
              <a:buFont typeface="Arial" pitchFamily="34" charset="0"/>
              <a:buChar char="•"/>
            </a:pPr>
            <a:r>
              <a:rPr lang="en-US" baseline="0" dirty="0" smtClean="0"/>
              <a:t>Specs created too early are likely to change</a:t>
            </a:r>
          </a:p>
          <a:p>
            <a:pPr lvl="1" eaLnBrk="1" hangingPunct="1">
              <a:buFont typeface="Arial" pitchFamily="34" charset="0"/>
              <a:buChar char="•"/>
            </a:pPr>
            <a:r>
              <a:rPr lang="en-US" baseline="0" dirty="0" smtClean="0"/>
              <a:t>Business changes</a:t>
            </a:r>
          </a:p>
          <a:p>
            <a:pPr lvl="1" eaLnBrk="1" hangingPunct="1">
              <a:buFont typeface="Arial" pitchFamily="34" charset="0"/>
              <a:buChar char="•"/>
            </a:pPr>
            <a:r>
              <a:rPr lang="en-US" baseline="0" dirty="0" smtClean="0"/>
              <a:t>The economy changes</a:t>
            </a:r>
          </a:p>
          <a:p>
            <a:pPr eaLnBrk="1" hangingPunct="1">
              <a:buFont typeface="Arial" pitchFamily="34" charset="0"/>
              <a:buChar char="•"/>
            </a:pPr>
            <a:r>
              <a:rPr lang="en-US" dirty="0" smtClean="0"/>
              <a:t>Changes</a:t>
            </a:r>
            <a:r>
              <a:rPr lang="en-US" baseline="0" dirty="0" smtClean="0"/>
              <a:t> require a lot of work</a:t>
            </a:r>
          </a:p>
          <a:p>
            <a:pPr lvl="1" eaLnBrk="1" hangingPunct="1">
              <a:buFont typeface="Arial" pitchFamily="34" charset="0"/>
              <a:buChar char="•"/>
            </a:pPr>
            <a:r>
              <a:rPr lang="en-US" baseline="0" dirty="0" smtClean="0"/>
              <a:t>Negotiation</a:t>
            </a:r>
          </a:p>
          <a:p>
            <a:pPr lvl="1" eaLnBrk="1" hangingPunct="1">
              <a:buFont typeface="Arial" pitchFamily="34" charset="0"/>
              <a:buChar char="•"/>
            </a:pPr>
            <a:r>
              <a:rPr lang="en-US" baseline="0" dirty="0" smtClean="0"/>
              <a:t>Meetings</a:t>
            </a:r>
          </a:p>
          <a:p>
            <a:pPr lvl="1" eaLnBrk="1" hangingPunct="1">
              <a:buFont typeface="Arial" pitchFamily="34" charset="0"/>
              <a:buChar char="•"/>
            </a:pPr>
            <a:r>
              <a:rPr lang="en-US" baseline="0" dirty="0" smtClean="0"/>
              <a:t>Budgets</a:t>
            </a:r>
          </a:p>
          <a:p>
            <a:pPr lvl="1" eaLnBrk="1" hangingPunct="1">
              <a:buFont typeface="Arial" pitchFamily="34" charset="0"/>
              <a:buChar char="•"/>
            </a:pPr>
            <a:r>
              <a:rPr lang="en-US" baseline="0" dirty="0" smtClean="0"/>
              <a:t>Lawyers</a:t>
            </a:r>
          </a:p>
          <a:p>
            <a:pPr marL="0" marR="0" lvl="0" indent="0" algn="l" defTabSz="457200" rtl="0" eaLnBrk="1" fontAlgn="auto" latinLnBrk="0" hangingPunct="1">
              <a:lnSpc>
                <a:spcPct val="100000"/>
              </a:lnSpc>
              <a:spcBef>
                <a:spcPts val="0"/>
              </a:spcBef>
              <a:spcAft>
                <a:spcPts val="0"/>
              </a:spcAft>
              <a:buClrTx/>
              <a:buSzTx/>
              <a:buFont typeface="Arial" pitchFamily="34" charset="0"/>
              <a:buNone/>
              <a:tabLst/>
              <a:defRPr/>
            </a:pPr>
            <a:r>
              <a:rPr lang="en-US" dirty="0" smtClean="0"/>
              <a:t>Perhaps Diane Sawyer said it best: </a:t>
            </a:r>
          </a:p>
          <a:p>
            <a:pPr marL="457200" marR="0" lvl="1" indent="0" algn="l" defTabSz="457200" rtl="0" eaLnBrk="1" fontAlgn="auto" latinLnBrk="0" hangingPunct="1">
              <a:lnSpc>
                <a:spcPct val="100000"/>
              </a:lnSpc>
              <a:spcBef>
                <a:spcPts val="0"/>
              </a:spcBef>
              <a:spcAft>
                <a:spcPts val="0"/>
              </a:spcAft>
              <a:buClrTx/>
              <a:buSzTx/>
              <a:buFont typeface="Arial" pitchFamily="34" charset="0"/>
              <a:buNone/>
              <a:tabLst/>
              <a:defRPr/>
            </a:pPr>
            <a:r>
              <a:rPr lang="en-US" dirty="0" smtClean="0"/>
              <a:t>“I have a contract but it's not a commitment in the ordinary sense. It's our ongoing conversation.”</a:t>
            </a:r>
          </a:p>
          <a:p>
            <a:pPr lvl="0" eaLnBrk="1" hangingPunct="1">
              <a:buFont typeface="Arial" pitchFamily="34" charset="0"/>
              <a:buChar char="•"/>
            </a:pPr>
            <a:r>
              <a:rPr lang="en-US" baseline="0" dirty="0" smtClean="0"/>
              <a:t>Spend more time talking to your customer than negotiating contracts</a:t>
            </a:r>
          </a:p>
          <a:p>
            <a:pPr lvl="1" eaLnBrk="1" hangingPunct="1">
              <a:buFont typeface="Arial" pitchFamily="34" charset="0"/>
              <a:buChar char="•"/>
            </a:pPr>
            <a:endParaRPr lang="en-US" dirty="0" smtClean="0"/>
          </a:p>
          <a:p>
            <a:pPr eaLnBrk="1" hangingPunct="1"/>
            <a:endParaRPr lang="en-US" dirty="0" smtClean="0"/>
          </a:p>
          <a:p>
            <a:pPr eaLnBrk="1" hangingPunct="1"/>
            <a:r>
              <a:rPr lang="en-US" dirty="0" smtClean="0"/>
              <a:t>----------------------------------------------------------------------------------------------------------</a:t>
            </a:r>
          </a:p>
          <a:p>
            <a:pPr eaLnBrk="1" hangingPunct="1"/>
            <a:r>
              <a:rPr lang="en-US" dirty="0" smtClean="0"/>
              <a:t>Customer Collaboration over Contract Negotiation</a:t>
            </a:r>
          </a:p>
          <a:p>
            <a:pPr eaLnBrk="1" hangingPunct="1"/>
            <a:endParaRPr lang="en-US" dirty="0" smtClean="0"/>
          </a:p>
          <a:p>
            <a:pPr eaLnBrk="1" hangingPunct="1"/>
            <a:r>
              <a:rPr lang="en-US" dirty="0" smtClean="0"/>
              <a:t>Contracts are in place to enforce agreements. The only time that contracts are referenced is when one party or another has not lived up to their commitment. In software development, specifications represent contracts, if you consider that they spell out what the customer or product manager or user wants, and what the development team commits to delivering.</a:t>
            </a:r>
          </a:p>
          <a:p>
            <a:pPr eaLnBrk="1" hangingPunct="1"/>
            <a:endParaRPr lang="en-US" dirty="0" smtClean="0"/>
          </a:p>
          <a:p>
            <a:pPr eaLnBrk="1" hangingPunct="1"/>
            <a:r>
              <a:rPr lang="en-US" dirty="0" smtClean="0"/>
              <a:t>Isadora Duncan said, “Any intelligent woman who reads the marriage contract, and then goes into it, deserves all the consequences.” Most of us, on reading contracts, are inclined to say “that’s unenforceable” or “they’ll never make us stick to that.”</a:t>
            </a:r>
          </a:p>
          <a:p>
            <a:pPr eaLnBrk="1" hangingPunct="1"/>
            <a:endParaRPr lang="en-US" dirty="0" smtClean="0"/>
          </a:p>
          <a:p>
            <a:pPr eaLnBrk="1" hangingPunct="1"/>
            <a:r>
              <a:rPr lang="en-US" dirty="0" smtClean="0"/>
              <a:t>The problem is that things change. Business circumstances change. The economy changes. Our understanding of the work we do, what our customers need, or the environment in which it’s done changes. And then, if we have a contract, we have to renegotiate, with all that entails – meetings, lawyers, reviews, budgets, schedules, and so on.</a:t>
            </a:r>
          </a:p>
          <a:p>
            <a:pPr eaLnBrk="1" hangingPunct="1"/>
            <a:endParaRPr lang="en-US" dirty="0" smtClean="0"/>
          </a:p>
          <a:p>
            <a:pPr eaLnBrk="1" hangingPunct="1"/>
            <a:r>
              <a:rPr lang="en-US" dirty="0" smtClean="0"/>
              <a:t>Perhaps Diane Sawyer said it best: “I have a contract but it's not a commitment in the ordinary sense. It's our ongoing conversation.”</a:t>
            </a:r>
          </a:p>
          <a:p>
            <a:pPr eaLnBrk="1" hangingPunct="1"/>
            <a:endParaRPr lang="en-US" dirty="0" smtClean="0"/>
          </a:p>
          <a:p>
            <a:pPr eaLnBrk="1" hangingPunct="1"/>
            <a:r>
              <a:rPr lang="en-US" dirty="0" smtClean="0"/>
              <a:t>The authors of the Agile Manifesto seem to believe that it makes more sense to spend more time talking to your customer than spending time negotiating a contract.  The time spent with the customer, however, should be focused on the software and the goals to be achieved and the value created or delivered by that software. That is, the time should be spent talking about the things that actually matter.</a:t>
            </a:r>
          </a:p>
          <a:p>
            <a:pPr eaLnBrk="1" hangingPunct="1"/>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eaLnBrk="1" hangingPunct="1">
              <a:buFont typeface="Arial" pitchFamily="34" charset="0"/>
              <a:buChar char="•"/>
            </a:pPr>
            <a:r>
              <a:rPr lang="en-US" dirty="0" smtClean="0"/>
              <a:t>Types of change we experience</a:t>
            </a:r>
          </a:p>
          <a:p>
            <a:pPr lvl="1" eaLnBrk="1" hangingPunct="1">
              <a:buFont typeface="Arial" pitchFamily="34" charset="0"/>
              <a:buChar char="•"/>
            </a:pPr>
            <a:r>
              <a:rPr lang="en-US" dirty="0" smtClean="0"/>
              <a:t>Economy, Business, Consumer</a:t>
            </a:r>
            <a:r>
              <a:rPr lang="en-US" baseline="0" dirty="0" smtClean="0"/>
              <a:t> needs, Technology</a:t>
            </a:r>
          </a:p>
          <a:p>
            <a:pPr eaLnBrk="1" hangingPunct="1">
              <a:buFont typeface="Arial" pitchFamily="34" charset="0"/>
              <a:buChar char="•"/>
            </a:pPr>
            <a:r>
              <a:rPr lang="en-US" dirty="0" smtClean="0"/>
              <a:t>“Do you want us to meet our delivery date, or do you want this feature added in?” </a:t>
            </a:r>
          </a:p>
          <a:p>
            <a:pPr eaLnBrk="1" hangingPunct="1">
              <a:buFont typeface="Arial" pitchFamily="34" charset="0"/>
              <a:buChar char="•"/>
            </a:pPr>
            <a:r>
              <a:rPr lang="en-US" dirty="0" smtClean="0"/>
              <a:t>“Sure, we can do that. As soon as we renegotiate the contract, modify the project plan, get agreement from all parties, and set a new delivery date.”</a:t>
            </a:r>
          </a:p>
          <a:p>
            <a:pPr eaLnBrk="1" hangingPunct="1">
              <a:buFont typeface="Arial" pitchFamily="34" charset="0"/>
              <a:buChar char="•"/>
            </a:pPr>
            <a:r>
              <a:rPr lang="en-US" dirty="0" smtClean="0"/>
              <a:t>Agile handles change well</a:t>
            </a:r>
          </a:p>
          <a:p>
            <a:pPr eaLnBrk="1" hangingPunct="1">
              <a:buFont typeface="Arial" pitchFamily="34" charset="0"/>
              <a:buChar char="•"/>
            </a:pPr>
            <a:r>
              <a:rPr lang="en-US" dirty="0" smtClean="0"/>
              <a:t>Plans are good. Plans are necessary but change is inevitable.</a:t>
            </a:r>
          </a:p>
          <a:p>
            <a:pPr eaLnBrk="1" hangingPunct="1">
              <a:buFont typeface="Arial" pitchFamily="34" charset="0"/>
              <a:buChar char="•"/>
            </a:pPr>
            <a:r>
              <a:rPr lang="en-US" dirty="0" smtClean="0"/>
              <a:t>Plan,</a:t>
            </a:r>
            <a:r>
              <a:rPr lang="en-US" baseline="0" dirty="0" smtClean="0"/>
              <a:t> then respond to change.</a:t>
            </a:r>
            <a:endParaRPr lang="en-US" dirty="0" smtClean="0"/>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dirty="0" smtClean="0"/>
              <a:t>W. Edwards Deming, Plan-Do-Check-Act.  </a:t>
            </a:r>
          </a:p>
          <a:p>
            <a:pPr marL="457200" marR="0" lvl="1"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dirty="0" smtClean="0"/>
              <a:t>make a plan, execute against the plan, see how you’re doing, and adjust accordingly.</a:t>
            </a:r>
          </a:p>
          <a:p>
            <a:pPr eaLnBrk="1" hangingPunct="1"/>
            <a:r>
              <a:rPr lang="en-US" dirty="0" smtClean="0"/>
              <a:t>Colin Powell’s thought that </a:t>
            </a:r>
          </a:p>
          <a:p>
            <a:pPr lvl="1" eaLnBrk="1" hangingPunct="1"/>
            <a:r>
              <a:rPr lang="en-US" dirty="0" smtClean="0"/>
              <a:t>“No battle plan survives contact with the enemy.” </a:t>
            </a:r>
          </a:p>
          <a:p>
            <a:pPr eaLnBrk="1" hangingPunct="1"/>
            <a:endParaRPr lang="en-US" dirty="0" smtClean="0"/>
          </a:p>
          <a:p>
            <a:pPr eaLnBrk="1" hangingPunct="1"/>
            <a:r>
              <a:rPr lang="en-US" dirty="0" smtClean="0"/>
              <a:t>------------------------------------------------------------------------------------------------------</a:t>
            </a:r>
          </a:p>
          <a:p>
            <a:pPr eaLnBrk="1" hangingPunct="1"/>
            <a:r>
              <a:rPr lang="en-US" dirty="0" smtClean="0"/>
              <a:t>Responding to Change over Following a Plan</a:t>
            </a:r>
          </a:p>
          <a:p>
            <a:pPr eaLnBrk="1" hangingPunct="1"/>
            <a:endParaRPr lang="en-US" dirty="0" smtClean="0"/>
          </a:p>
          <a:p>
            <a:pPr eaLnBrk="1" hangingPunct="1"/>
            <a:r>
              <a:rPr lang="en-US" dirty="0" smtClean="0"/>
              <a:t>We’ve talked about change a bit already.  In fact, responding to change is one of most difficult things we deal with in life, both at work and elsewhere. In most waterfall organizations, following a plan is far more important than responding to change. Many of us have found ourselves in situations where we’ve had to say “Do you want us to meet our delivery date, or do you want this feature added in?” or “Sure, we can do that. As soon as we renegotiate the contract, modify the project plan, get agreement from all parties, and set a new delivery date.”</a:t>
            </a:r>
          </a:p>
          <a:p>
            <a:pPr eaLnBrk="1" hangingPunct="1"/>
            <a:endParaRPr lang="en-US" dirty="0" smtClean="0"/>
          </a:p>
          <a:p>
            <a:pPr eaLnBrk="1" hangingPunct="1"/>
            <a:r>
              <a:rPr lang="en-US" dirty="0" smtClean="0"/>
              <a:t>Responding to change is one of the hallmarks of Agile. Being able to respond to changes in economy, business, consumer needs and desires, technology, or architecture is crucial to the success of software projects. And yet in Waterfall, it seems like we do everything we can to avoid change and stick to the plan.</a:t>
            </a:r>
          </a:p>
          <a:p>
            <a:pPr eaLnBrk="1" hangingPunct="1"/>
            <a:endParaRPr lang="en-US" dirty="0" smtClean="0"/>
          </a:p>
          <a:p>
            <a:pPr eaLnBrk="1" hangingPunct="1"/>
            <a:r>
              <a:rPr lang="en-US" dirty="0" smtClean="0"/>
              <a:t>Plans are good.  Plans are necessary. </a:t>
            </a:r>
          </a:p>
          <a:p>
            <a:pPr eaLnBrk="1" hangingPunct="1"/>
            <a:endParaRPr lang="en-US" dirty="0" smtClean="0"/>
          </a:p>
          <a:p>
            <a:pPr eaLnBrk="1" hangingPunct="1"/>
            <a:r>
              <a:rPr lang="en-US" dirty="0" smtClean="0"/>
              <a:t>According to W. Clement Stone, “No matter how carefully you plan your goals they will never be more that pipe dreams unless you pursue them with gusto. “ This is akin to the Japanese proverb, “Vision without action is a daydream. Action without vision is a nightmare.”</a:t>
            </a:r>
          </a:p>
          <a:p>
            <a:pPr eaLnBrk="1" hangingPunct="1"/>
            <a:endParaRPr lang="en-US" dirty="0" smtClean="0"/>
          </a:p>
          <a:p>
            <a:pPr eaLnBrk="1" hangingPunct="1"/>
            <a:r>
              <a:rPr lang="en-US" dirty="0" smtClean="0"/>
              <a:t>According to Napoleon Hill, “Create a definite plan for carrying out your desire and begin at once, whether you ready or not, to put this plan into action.”</a:t>
            </a:r>
          </a:p>
          <a:p>
            <a:pPr eaLnBrk="1" hangingPunct="1"/>
            <a:endParaRPr lang="en-US" dirty="0" smtClean="0"/>
          </a:p>
          <a:p>
            <a:pPr eaLnBrk="1" hangingPunct="1"/>
            <a:r>
              <a:rPr lang="en-US" dirty="0" smtClean="0"/>
              <a:t>And then there’s Colin Powell’s thought that “No battle plan survives contact with the enemy.” Although this one is more properly attributed to </a:t>
            </a:r>
            <a:r>
              <a:rPr lang="en-US" dirty="0" err="1" smtClean="0"/>
              <a:t>Helmuth</a:t>
            </a:r>
            <a:r>
              <a:rPr lang="en-US" dirty="0" smtClean="0"/>
              <a:t> von </a:t>
            </a:r>
            <a:r>
              <a:rPr lang="en-US" dirty="0" err="1" smtClean="0"/>
              <a:t>Motlke</a:t>
            </a:r>
            <a:r>
              <a:rPr lang="en-US" dirty="0" smtClean="0"/>
              <a:t> the Elder, a disciple of Clausewitz.</a:t>
            </a:r>
          </a:p>
          <a:p>
            <a:pPr eaLnBrk="1" hangingPunct="1"/>
            <a:endParaRPr lang="en-US" dirty="0" smtClean="0"/>
          </a:p>
          <a:p>
            <a:pPr eaLnBrk="1" hangingPunct="1"/>
            <a:r>
              <a:rPr lang="en-US" dirty="0" smtClean="0"/>
              <a:t>All of these help us to understand the Agile approach to planning: get enough information to get started, build something, show the customer, and then respond to their feedback. Or in the terms of W. Edwards Deming, Plan-Do-Check-Act.  That is, make a plan, execute against the plan, see how you’re doing, and adjust accordingly.</a:t>
            </a:r>
          </a:p>
          <a:p>
            <a:pPr eaLnBrk="1" hangingPunct="1"/>
            <a:endParaRPr lang="en-US" dirty="0" smtClean="0"/>
          </a:p>
          <a:p>
            <a:pPr eaLnBrk="1" hangingPunct="1"/>
            <a:r>
              <a:rPr lang="en-US" dirty="0" smtClean="0"/>
              <a:t>That is, plan and respond to change.  Both.</a:t>
            </a:r>
          </a:p>
          <a:p>
            <a:pPr eaLnBrk="1" hangingPunct="1"/>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dirty="0" smtClean="0"/>
              <a:t>Review</a:t>
            </a:r>
          </a:p>
          <a:p>
            <a:pPr>
              <a:buFont typeface="Arial" pitchFamily="34" charset="0"/>
              <a:buChar char="•"/>
            </a:pPr>
            <a:r>
              <a:rPr lang="en-US" i="0" dirty="0" smtClean="0"/>
              <a:t>Isolated, </a:t>
            </a:r>
            <a:r>
              <a:rPr lang="en-US" i="0" dirty="0" err="1" smtClean="0"/>
              <a:t>siloed</a:t>
            </a:r>
            <a:r>
              <a:rPr lang="en-US" i="0" dirty="0" smtClean="0"/>
              <a:t> workers</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i="0" dirty="0" smtClean="0"/>
              <a:t>Mushroom management - “keep them in the dark and feed them fertilizer – when they get big enough, can them”.</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i="0" dirty="0" smtClean="0"/>
              <a:t>Highly ineffective</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i="0" dirty="0" smtClean="0"/>
              <a:t>Many</a:t>
            </a:r>
            <a:r>
              <a:rPr lang="en-US" i="0" baseline="0" dirty="0" smtClean="0"/>
              <a:t> very smart folks decided “</a:t>
            </a:r>
            <a:r>
              <a:rPr lang="en-US" i="0" dirty="0" smtClean="0"/>
              <a:t>There must be a better way”.</a:t>
            </a:r>
          </a:p>
          <a:p>
            <a:endParaRPr lang="en-US" i="0" dirty="0" smtClean="0"/>
          </a:p>
          <a:p>
            <a:endParaRPr lang="en-US" i="0" dirty="0" smtClean="0"/>
          </a:p>
          <a:p>
            <a:r>
              <a:rPr lang="en-US" i="0" dirty="0" smtClean="0"/>
              <a:t>----------------------------------------------------------------------------------------------------</a:t>
            </a:r>
          </a:p>
          <a:p>
            <a:r>
              <a:rPr lang="en-US" i="0" dirty="0" smtClean="0"/>
              <a:t>Let’s go back again, and look at how some of these systems – practices, philosophies, and methodologies – came to be.</a:t>
            </a:r>
          </a:p>
          <a:p>
            <a:endParaRPr lang="en-US" i="0" dirty="0" smtClean="0"/>
          </a:p>
          <a:p>
            <a:r>
              <a:rPr lang="en-US" i="0" dirty="0" smtClean="0"/>
              <a:t>As we talked about at the beginning of this module, in the old days – maybe as recent as yesterday – developers (also known as programmers, software engineers, and coders) sat in their own private or semi-private spaces, working on their own, talking to their teammates infrequently.  Perhaps you’ve heard of “mushroom management”?  It goes “keep them in the dark and feed them fertilizer – when they get big enough, can them”.</a:t>
            </a:r>
          </a:p>
          <a:p>
            <a:endParaRPr lang="en-US" i="0" dirty="0" smtClean="0"/>
          </a:p>
          <a:p>
            <a:r>
              <a:rPr lang="en-US" i="0" dirty="0" smtClean="0"/>
              <a:t>While this is funny, it’s all to close to reality.  Too many managers believe in a divide and conquer strategy, or in mushroom management, handing out just enough information to keep their staffs working. The sad thing is that this is highly ineffective.</a:t>
            </a:r>
          </a:p>
          <a:p>
            <a:endParaRPr lang="en-US" i="0" dirty="0" smtClean="0"/>
          </a:p>
          <a:p>
            <a:r>
              <a:rPr lang="en-US" i="0" dirty="0" smtClean="0"/>
              <a:t>All of those folks we just talked about a few minutes ago – Beck and </a:t>
            </a:r>
            <a:r>
              <a:rPr lang="en-US" i="0" dirty="0" err="1" smtClean="0"/>
              <a:t>Schwaber</a:t>
            </a:r>
            <a:r>
              <a:rPr lang="en-US" i="0" dirty="0" smtClean="0"/>
              <a:t> and Martin and Fowler and Cockburn and so on – all of them looked at this, mostly from being in these situations themselves, and came up with various ways to try to improve not just the lot of the developers, but also the quality of what they produced, and the speed and cost to deliver.</a:t>
            </a:r>
          </a:p>
        </p:txBody>
      </p:sp>
      <p:sp>
        <p:nvSpPr>
          <p:cNvPr id="4" name="Slide Number Placeholder 3"/>
          <p:cNvSpPr>
            <a:spLocks noGrp="1"/>
          </p:cNvSpPr>
          <p:nvPr>
            <p:ph type="sldNum" sz="quarter" idx="10"/>
          </p:nvPr>
        </p:nvSpPr>
        <p:spPr/>
        <p:txBody>
          <a:bodyPr/>
          <a:lstStyle/>
          <a:p>
            <a:fld id="{FE07EA33-3176-1746-8E4D-64F50ED202CE}"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i="0" dirty="0" smtClean="0"/>
              <a:t>What if I have a question?</a:t>
            </a:r>
          </a:p>
          <a:p>
            <a:pPr lvl="1"/>
            <a:r>
              <a:rPr lang="en-US" i="0" dirty="0" smtClean="0"/>
              <a:t>Get</a:t>
            </a:r>
            <a:r>
              <a:rPr lang="en-US" i="0" baseline="0" dirty="0" smtClean="0"/>
              <a:t> up</a:t>
            </a:r>
          </a:p>
          <a:p>
            <a:pPr lvl="1"/>
            <a:r>
              <a:rPr lang="en-US" i="0" baseline="0" dirty="0" smtClean="0"/>
              <a:t>Find the person</a:t>
            </a:r>
          </a:p>
          <a:p>
            <a:pPr lvl="1"/>
            <a:r>
              <a:rPr lang="en-US" i="0" baseline="0" dirty="0" smtClean="0"/>
              <a:t>Have a conversation</a:t>
            </a:r>
          </a:p>
          <a:p>
            <a:pPr lvl="1"/>
            <a:r>
              <a:rPr lang="en-US" i="0" baseline="0" dirty="0" smtClean="0"/>
              <a:t>Walk back to my space</a:t>
            </a:r>
          </a:p>
          <a:p>
            <a:pPr lvl="1"/>
            <a:r>
              <a:rPr lang="en-US" i="0" baseline="0" dirty="0" smtClean="0"/>
              <a:t>Remember the answer</a:t>
            </a:r>
          </a:p>
          <a:p>
            <a:pPr lvl="1"/>
            <a:r>
              <a:rPr lang="en-US" i="0" baseline="0" dirty="0" smtClean="0"/>
              <a:t>Act</a:t>
            </a:r>
          </a:p>
          <a:p>
            <a:pPr lvl="0">
              <a:buFont typeface="Arial" pitchFamily="34" charset="0"/>
              <a:buChar char="•"/>
            </a:pPr>
            <a:r>
              <a:rPr lang="en-US" i="0" baseline="0" dirty="0" smtClean="0"/>
              <a:t>Context change</a:t>
            </a:r>
          </a:p>
          <a:p>
            <a:pPr lvl="0">
              <a:buFont typeface="Arial" pitchFamily="34" charset="0"/>
              <a:buChar char="•"/>
            </a:pPr>
            <a:r>
              <a:rPr lang="en-US" i="0" baseline="0" dirty="0" smtClean="0"/>
              <a:t>Lost time</a:t>
            </a:r>
          </a:p>
          <a:p>
            <a:pPr lvl="0"/>
            <a:endParaRPr lang="en-US" i="0" dirty="0" smtClean="0"/>
          </a:p>
          <a:p>
            <a:endParaRPr lang="en-US" i="0" dirty="0" smtClean="0"/>
          </a:p>
          <a:p>
            <a:r>
              <a:rPr lang="en-US" i="0" dirty="0" smtClean="0"/>
              <a:t>---------------------------------------------------------------------------------------------------------------------</a:t>
            </a:r>
          </a:p>
          <a:p>
            <a:r>
              <a:rPr lang="en-US" i="0" dirty="0" smtClean="0"/>
              <a:t>What some of them realized was that there was a problem with isolation and infrequent communication. If I have to leave what I’m doing, find someone else, have a conversation, walk back to my work space, remember what we talked about, and put it into play, I’ve had to context switch two or three times, lost time, and communicated ineffectively.  That’s just not an ideal way to work.</a:t>
            </a:r>
          </a:p>
          <a:p>
            <a:endParaRPr lang="en-US" i="0" dirty="0" smtClean="0"/>
          </a:p>
          <a:p>
            <a:r>
              <a:rPr lang="en-US" i="0" dirty="0" smtClean="0"/>
              <a:t>So these guys asked “what if?” and “how?” and experimented. They looked at where and how they sat, what their working circumstances were like, how their teams communicated internally and externally, how they managed their requirements and workflow, and more.</a:t>
            </a:r>
          </a:p>
          <a:p>
            <a:endParaRPr lang="en-US" i="0" dirty="0" smtClean="0"/>
          </a:p>
          <a:p>
            <a:endParaRPr lang="en-US" i="0" dirty="0" smtClean="0"/>
          </a:p>
        </p:txBody>
      </p:sp>
      <p:sp>
        <p:nvSpPr>
          <p:cNvPr id="4" name="Slide Number Placeholder 3"/>
          <p:cNvSpPr>
            <a:spLocks noGrp="1"/>
          </p:cNvSpPr>
          <p:nvPr>
            <p:ph type="sldNum" sz="quarter" idx="10"/>
          </p:nvPr>
        </p:nvSpPr>
        <p:spPr/>
        <p:txBody>
          <a:bodyPr/>
          <a:lstStyle/>
          <a:p>
            <a:fld id="{FE07EA33-3176-1746-8E4D-64F50ED202CE}"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dirty="0" smtClean="0"/>
              <a:t>Collocated</a:t>
            </a:r>
            <a:r>
              <a:rPr lang="en-US" i="0" baseline="0" dirty="0" smtClean="0"/>
              <a:t> Team</a:t>
            </a:r>
            <a:endParaRPr lang="en-US" i="0" dirty="0" smtClean="0"/>
          </a:p>
          <a:p>
            <a:endParaRPr lang="en-US" i="0" dirty="0" smtClean="0"/>
          </a:p>
          <a:p>
            <a:endParaRPr lang="en-US" i="0" dirty="0" smtClean="0"/>
          </a:p>
          <a:p>
            <a:r>
              <a:rPr lang="en-US" i="0" dirty="0" smtClean="0"/>
              <a:t>One of the most important outcomes of the C3 project at Chrysler, where Kent Beck and Ron Jeffries pioneered the practices that became </a:t>
            </a:r>
            <a:r>
              <a:rPr lang="en-US" i="0" dirty="0" err="1" smtClean="0"/>
              <a:t>eXtreme</a:t>
            </a:r>
            <a:r>
              <a:rPr lang="en-US" i="0" dirty="0" smtClean="0"/>
              <a:t> Programming, or “XP”, was the idea of a collocated team and a team room.</a:t>
            </a:r>
            <a:endParaRPr lang="en-US" i="0"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i="0" dirty="0" smtClean="0"/>
              <a:t>Instead of getting up to find someone</a:t>
            </a:r>
          </a:p>
          <a:p>
            <a:pPr>
              <a:buFont typeface="Arial" pitchFamily="34" charset="0"/>
              <a:buChar char="•"/>
            </a:pPr>
            <a:r>
              <a:rPr lang="en-US" i="0" dirty="0" smtClean="0"/>
              <a:t>Losing time and context</a:t>
            </a:r>
          </a:p>
          <a:p>
            <a:pPr>
              <a:buFont typeface="Arial" pitchFamily="34" charset="0"/>
              <a:buNone/>
            </a:pPr>
            <a:r>
              <a:rPr lang="en-US" i="0" dirty="0" smtClean="0"/>
              <a:t>[CLICK]</a:t>
            </a:r>
          </a:p>
          <a:p>
            <a:endParaRPr lang="en-US" i="0" dirty="0" smtClean="0"/>
          </a:p>
          <a:p>
            <a:endParaRPr lang="en-US" i="0" dirty="0" smtClean="0"/>
          </a:p>
          <a:p>
            <a:r>
              <a:rPr lang="en-US" i="0" dirty="0" smtClean="0"/>
              <a:t>Consider our previous example, where I have to get up, walk around, find someone to answer a question, go back to my office or cubicle, remember what they said…  Well, there’s a lot of time and knowledge lost, and productivity is not very high. What if, when I wanted to ask someone a question, they were right there in the room with me? What if I could just ask, immediately use the answer, ask clarifying questions, all without leaving my work space?</a:t>
            </a:r>
            <a:endParaRPr lang="en-US" i="0" baseline="0" dirty="0" smtClean="0"/>
          </a:p>
        </p:txBody>
      </p:sp>
      <p:sp>
        <p:nvSpPr>
          <p:cNvPr id="4" name="Slide Number Placeholder 3"/>
          <p:cNvSpPr>
            <a:spLocks noGrp="1"/>
          </p:cNvSpPr>
          <p:nvPr>
            <p:ph type="sldNum" sz="quarter" idx="10"/>
          </p:nvPr>
        </p:nvSpPr>
        <p:spPr/>
        <p:txBody>
          <a:bodyPr/>
          <a:lstStyle/>
          <a:p>
            <a:fld id="{FE07EA33-3176-1746-8E4D-64F50ED202CE}"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i="0" dirty="0" smtClean="0"/>
              <a:t>I just pick</a:t>
            </a:r>
            <a:r>
              <a:rPr lang="en-US" i="0" baseline="0" dirty="0" smtClean="0"/>
              <a:t> my head up and ask the question</a:t>
            </a:r>
          </a:p>
          <a:p>
            <a:pPr lvl="1">
              <a:buFont typeface="Arial" pitchFamily="34" charset="0"/>
              <a:buChar char="•"/>
            </a:pPr>
            <a:r>
              <a:rPr lang="en-US" i="0" dirty="0" smtClean="0"/>
              <a:t>Get an answer</a:t>
            </a:r>
          </a:p>
          <a:p>
            <a:pPr lvl="1">
              <a:buFont typeface="Arial" pitchFamily="34" charset="0"/>
              <a:buChar char="•"/>
            </a:pPr>
            <a:r>
              <a:rPr lang="en-US" i="0" dirty="0" smtClean="0"/>
              <a:t>Follow up</a:t>
            </a:r>
            <a:r>
              <a:rPr lang="en-US" i="0" baseline="0" dirty="0" smtClean="0"/>
              <a:t> question</a:t>
            </a:r>
          </a:p>
          <a:p>
            <a:pPr lvl="1">
              <a:buFont typeface="Arial" pitchFamily="34" charset="0"/>
              <a:buChar char="•"/>
            </a:pPr>
            <a:r>
              <a:rPr lang="en-US" i="0" baseline="0" dirty="0" smtClean="0"/>
              <a:t>Back to work</a:t>
            </a:r>
          </a:p>
          <a:p>
            <a:pPr lvl="1">
              <a:buFont typeface="Arial" pitchFamily="34" charset="0"/>
              <a:buChar char="•"/>
            </a:pPr>
            <a:r>
              <a:rPr lang="en-US" i="0" baseline="0" dirty="0" smtClean="0"/>
              <a:t>Productivity goes up</a:t>
            </a:r>
          </a:p>
          <a:p>
            <a:pPr lvl="1">
              <a:buFont typeface="Arial" pitchFamily="34" charset="0"/>
              <a:buChar char="•"/>
            </a:pPr>
            <a:r>
              <a:rPr lang="en-US" i="0" baseline="0" dirty="0" smtClean="0"/>
              <a:t>Quality goes up</a:t>
            </a:r>
          </a:p>
          <a:p>
            <a:pPr lvl="1">
              <a:buFont typeface="Arial" pitchFamily="34" charset="0"/>
              <a:buChar char="•"/>
            </a:pPr>
            <a:r>
              <a:rPr lang="en-US" i="0" baseline="0" dirty="0" smtClean="0"/>
              <a:t>Time goes down</a:t>
            </a:r>
            <a:endParaRPr lang="en-US" i="0" dirty="0" smtClean="0"/>
          </a:p>
          <a:p>
            <a:pPr>
              <a:buFont typeface="Arial" pitchFamily="34" charset="0"/>
              <a:buChar char="•"/>
            </a:pPr>
            <a:r>
              <a:rPr lang="en-US" i="0" dirty="0" smtClean="0"/>
              <a:t>What</a:t>
            </a:r>
            <a:r>
              <a:rPr lang="en-US" i="0" baseline="0" dirty="0" smtClean="0"/>
              <a:t> about code reviews?</a:t>
            </a:r>
          </a:p>
          <a:p>
            <a:pPr lvl="1">
              <a:buFont typeface="Arial" pitchFamily="34" charset="0"/>
              <a:buChar char="•"/>
            </a:pPr>
            <a:r>
              <a:rPr lang="en-US" i="0" baseline="0" dirty="0" smtClean="0"/>
              <a:t>Long after the code was written, tested</a:t>
            </a:r>
          </a:p>
          <a:p>
            <a:pPr lvl="1">
              <a:buFont typeface="Arial" pitchFamily="34" charset="0"/>
              <a:buChar char="•"/>
            </a:pPr>
            <a:r>
              <a:rPr lang="en-US" i="0" dirty="0" smtClean="0"/>
              <a:t>Change was resisted</a:t>
            </a:r>
          </a:p>
          <a:p>
            <a:pPr lvl="1">
              <a:buFont typeface="Arial" pitchFamily="34" charset="0"/>
              <a:buChar char="•"/>
            </a:pPr>
            <a:r>
              <a:rPr lang="en-US" i="0" dirty="0" smtClean="0"/>
              <a:t>Feedback taken as criticism</a:t>
            </a:r>
          </a:p>
          <a:p>
            <a:pPr lvl="0">
              <a:buFont typeface="Arial" pitchFamily="34" charset="0"/>
              <a:buChar char="•"/>
            </a:pPr>
            <a:r>
              <a:rPr lang="en-US" i="0" dirty="0" smtClean="0"/>
              <a:t>What if my reviewer was working with me?</a:t>
            </a:r>
          </a:p>
          <a:p>
            <a:pPr lvl="1">
              <a:buFont typeface="Arial" pitchFamily="34" charset="0"/>
              <a:buChar char="•"/>
            </a:pPr>
            <a:r>
              <a:rPr lang="en-US" i="0" dirty="0" smtClean="0"/>
              <a:t>Talking to me while I code</a:t>
            </a:r>
          </a:p>
          <a:p>
            <a:pPr lvl="1">
              <a:buFont typeface="Arial" pitchFamily="34" charset="0"/>
              <a:buChar char="•"/>
            </a:pPr>
            <a:r>
              <a:rPr lang="en-US" i="0" dirty="0" smtClean="0"/>
              <a:t>Pairing with me</a:t>
            </a:r>
          </a:p>
          <a:p>
            <a:endParaRPr lang="en-US" i="0" dirty="0" smtClean="0"/>
          </a:p>
          <a:p>
            <a:r>
              <a:rPr lang="en-US" i="0" dirty="0" smtClean="0"/>
              <a:t>-------------------------------------------------------------------------------------------------------------------------</a:t>
            </a:r>
          </a:p>
          <a:p>
            <a:r>
              <a:rPr lang="en-US" i="0" dirty="0" smtClean="0"/>
              <a:t>The answer is that productivity goes up, the quality of the work goes up, and the time it takes goes down.</a:t>
            </a:r>
          </a:p>
          <a:p>
            <a:endParaRPr lang="en-US" i="0" dirty="0" smtClean="0"/>
          </a:p>
          <a:p>
            <a:r>
              <a:rPr lang="en-US" i="0" dirty="0" smtClean="0"/>
              <a:t>Now, let’s look at another part of this. In the old days (yes, we’re still talking about times as recent as yesterday), code reviews were a separate process, conducted with some degree of formality.  They usually took place after I’d written and tested my code, when I thought I was done, and when I thought I was ready to move on. Because we had to schedule and arrange and plan the time, code reviews frequently took place some significant time after I thought I was done.  Changes were resisted, and feedback was always taken as criticism.</a:t>
            </a:r>
          </a:p>
          <a:p>
            <a:endParaRPr lang="en-US" i="0" dirty="0" smtClean="0"/>
          </a:p>
          <a:p>
            <a:r>
              <a:rPr lang="en-US" i="0" dirty="0" smtClean="0"/>
              <a:t>What if code reviews were happening in real time?  What if my reviewer was actually sitting right next to me, talking to me about my code, the decisions I’m making, and so on, as I’m writing my code?  And what if we changed roles periodically?  This is Pair Programming, and is another outcome from the C3 project, and a core practice in XP.</a:t>
            </a:r>
          </a:p>
        </p:txBody>
      </p:sp>
      <p:sp>
        <p:nvSpPr>
          <p:cNvPr id="4" name="Slide Number Placeholder 3"/>
          <p:cNvSpPr>
            <a:spLocks noGrp="1"/>
          </p:cNvSpPr>
          <p:nvPr>
            <p:ph type="sldNum" sz="quarter" idx="10"/>
          </p:nvPr>
        </p:nvSpPr>
        <p:spPr/>
        <p:txBody>
          <a:bodyPr/>
          <a:lstStyle/>
          <a:p>
            <a:fld id="{FE07EA33-3176-1746-8E4D-64F50ED202CE}"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ln/>
        </p:spPr>
        <p:txBody>
          <a:bodyPr/>
          <a:lstStyle/>
          <a:p>
            <a:pPr eaLnBrk="1" hangingPunct="1">
              <a:defRPr/>
            </a:pPr>
            <a:r>
              <a:rPr lang="en-US" smtClean="0">
                <a:solidFill>
                  <a:srgbClr val="000000"/>
                </a:solidFill>
                <a:latin typeface="Trebuchet MS" charset="0"/>
                <a:cs typeface="Trebuchet MS" charset="0"/>
                <a:sym typeface="Trebuchet MS" charset="0"/>
              </a:rPr>
              <a:t>Reports are periodic – not annual</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Trebuchet MS" charset="0"/>
              <a:cs typeface="Lucida Grande" charset="0"/>
              <a:sym typeface="Trebuchet MS" charset="0"/>
            </a:endParaRPr>
          </a:p>
          <a:p>
            <a:pPr eaLnBrk="1" hangingPunct="1">
              <a:defRPr/>
            </a:pPr>
            <a:r>
              <a:rPr lang="en-US" smtClean="0">
                <a:solidFill>
                  <a:srgbClr val="000000"/>
                </a:solidFill>
                <a:latin typeface="Trebuchet MS" charset="0"/>
                <a:cs typeface="Trebuchet MS" charset="0"/>
                <a:sym typeface="Trebuchet MS" charset="0"/>
              </a:rPr>
              <a:t>Only 34% are UNQUALIFIED success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Approaches,</a:t>
            </a:r>
            <a:r>
              <a:rPr lang="en-US" baseline="0" dirty="0" smtClean="0"/>
              <a:t> philosophies, methodologies, practices – comprise Agile</a:t>
            </a:r>
          </a:p>
          <a:p>
            <a:pPr>
              <a:buFont typeface="Arial" pitchFamily="34" charset="0"/>
              <a:buChar char="•"/>
            </a:pPr>
            <a:r>
              <a:rPr lang="en-US" baseline="0" dirty="0" smtClean="0"/>
              <a:t>Agile is not a single thing.</a:t>
            </a:r>
          </a:p>
          <a:p>
            <a:pPr>
              <a:buFont typeface="Arial" pitchFamily="34" charset="0"/>
              <a:buChar char="•"/>
            </a:pPr>
            <a:r>
              <a:rPr lang="en-US" baseline="0" dirty="0" smtClean="0"/>
              <a:t>Agile is </a:t>
            </a:r>
            <a:r>
              <a:rPr lang="en-US" dirty="0" smtClean="0"/>
              <a:t>“A Manifesto for Agile Software Development”</a:t>
            </a:r>
          </a:p>
          <a:p>
            <a:pPr>
              <a:buFont typeface="Arial" pitchFamily="34" charset="0"/>
              <a:buChar char="•"/>
            </a:pPr>
            <a:r>
              <a:rPr lang="en-US" dirty="0" smtClean="0"/>
              <a:t>Agile</a:t>
            </a:r>
            <a:r>
              <a:rPr lang="en-US" baseline="0" dirty="0" smtClean="0"/>
              <a:t> is a set of things.  Practices, concepts, characteristics.</a:t>
            </a:r>
          </a:p>
          <a:p>
            <a:pPr>
              <a:buFont typeface="Arial" pitchFamily="34" charset="0"/>
              <a:buChar char="•"/>
            </a:pPr>
            <a:r>
              <a:rPr lang="en-US" baseline="0" dirty="0" smtClean="0"/>
              <a:t>Agile is a mindset.</a:t>
            </a:r>
            <a:endParaRPr lang="en-US" dirty="0" smtClean="0"/>
          </a:p>
          <a:p>
            <a:endParaRPr lang="en-US" dirty="0" smtClean="0"/>
          </a:p>
          <a:p>
            <a:endParaRPr lang="en-US" dirty="0" smtClean="0"/>
          </a:p>
          <a:p>
            <a:r>
              <a:rPr lang="en-US" dirty="0" smtClean="0"/>
              <a:t>----------------------------------------------------------------------------------------------------</a:t>
            </a:r>
          </a:p>
          <a:p>
            <a:r>
              <a:rPr lang="en-US" dirty="0" smtClean="0"/>
              <a:t>All of these approaches – call them philosophies, methodologies, and practices – comprise what we call “Agile”.</a:t>
            </a:r>
          </a:p>
          <a:p>
            <a:endParaRPr lang="en-US" dirty="0" smtClean="0"/>
          </a:p>
          <a:p>
            <a:r>
              <a:rPr lang="en-US" dirty="0" smtClean="0"/>
              <a:t>Agile is not a single thing.  Agile is “A Manifesto for Agile Software Development”.</a:t>
            </a:r>
          </a:p>
          <a:p>
            <a:endParaRPr lang="en-US" dirty="0" smtClean="0"/>
          </a:p>
          <a:p>
            <a:r>
              <a:rPr lang="en-US" dirty="0" smtClean="0"/>
              <a:t>Agile is a set of things.</a:t>
            </a:r>
          </a:p>
          <a:p>
            <a:endParaRPr lang="en-US" dirty="0" smtClean="0"/>
          </a:p>
          <a:p>
            <a:r>
              <a:rPr lang="en-US" dirty="0" smtClean="0"/>
              <a:t>Agile is a mindset, a way of thinking, and a way of approaching work.  From Feature-Driven Design to Scrum to XP and all the rest, it’s about the commitment to deliver more business value in the same or less time, for the same or less cost.  When you read about these different schools of thought, you’ll see that they all overlap in these areas.</a:t>
            </a:r>
          </a:p>
          <a:p>
            <a:endParaRPr lang="en-US" dirty="0" smtClean="0"/>
          </a:p>
          <a:p>
            <a:r>
              <a:rPr lang="en-US" dirty="0" smtClean="0"/>
              <a:t>Of course there are differences, and it’s important to understand those differences as much as it’s important to understand the commonalities.</a:t>
            </a:r>
          </a:p>
        </p:txBody>
      </p:sp>
      <p:sp>
        <p:nvSpPr>
          <p:cNvPr id="4" name="Slide Number Placeholder 3"/>
          <p:cNvSpPr>
            <a:spLocks noGrp="1"/>
          </p:cNvSpPr>
          <p:nvPr>
            <p:ph type="sldNum" sz="quarter" idx="10"/>
          </p:nvPr>
        </p:nvSpPr>
        <p:spPr/>
        <p:txBody>
          <a:bodyPr/>
          <a:lstStyle/>
          <a:p>
            <a:fld id="{FE07EA33-3176-1746-8E4D-64F50ED202CE}"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dirty="0" smtClean="0"/>
              <a:t>Areas of focus</a:t>
            </a:r>
          </a:p>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dirty="0" smtClean="0"/>
              <a:t>Not necessarily missing from others</a:t>
            </a:r>
          </a:p>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dirty="0" smtClean="0"/>
              <a:t>Team</a:t>
            </a:r>
            <a:r>
              <a:rPr lang="en-US" baseline="0" dirty="0" smtClean="0"/>
              <a:t> communication, collocation, collaboration, information radiators – common to many </a:t>
            </a:r>
          </a:p>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Lean – waste, cycle time, flow, urgency</a:t>
            </a:r>
          </a:p>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Scrum – management visibility</a:t>
            </a:r>
          </a:p>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In this graphic, you can see some of each.</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For instance, team communication is common to many Agile methodologies, as are collocation, collaboration, and information radiators. While some focus on some of these more than others, it’s safe to say that they are common themes or focuses.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On the other hand, we can see that there are some significant differences. Lean focuses on waste, cycle time, flow, and urgency. While these are not specifically absent from others, they are not areas of focus.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As you can see, Scrum has more of a focus on management visibility than others, as Scrum has as its core the management of the process. Both Scrum and XP share a focus on project management, while XP has a specific focus on developer practices, which is lacking in Scrum.</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This graphic represents a modest set of ideas. There are many more, of course. What is important to learn from this is that each approach may be incomplete by itself, and it’s up to each organization and project team to choose the practices and methodologies that work best for them. That is, there is not one right way, and there is no “agile in a box.” There are different areas of focus, different rationales for choosing them, and it’s up to each of us to figure out how to make the different parts and philosophies and methodologies work for us.</a:t>
            </a:r>
          </a:p>
        </p:txBody>
      </p:sp>
      <p:sp>
        <p:nvSpPr>
          <p:cNvPr id="4" name="Slide Number Placeholder 3"/>
          <p:cNvSpPr>
            <a:spLocks noGrp="1"/>
          </p:cNvSpPr>
          <p:nvPr>
            <p:ph type="sldNum" sz="quarter" idx="10"/>
          </p:nvPr>
        </p:nvSpPr>
        <p:spPr/>
        <p:txBody>
          <a:bodyPr/>
          <a:lstStyle/>
          <a:p>
            <a:fld id="{FE07EA33-3176-1746-8E4D-64F50ED202CE}"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n-US" dirty="0" smtClean="0">
                <a:latin typeface="Arial" pitchFamily="34" charset="0"/>
              </a:rPr>
              <a:t>And representing</a:t>
            </a:r>
            <a:r>
              <a:rPr lang="en-US" baseline="0" dirty="0" smtClean="0">
                <a:latin typeface="Arial" pitchFamily="34" charset="0"/>
              </a:rPr>
              <a:t> the women…..</a:t>
            </a:r>
          </a:p>
          <a:p>
            <a:pPr>
              <a:buFont typeface="Arial" pitchFamily="34" charset="0"/>
              <a:buNone/>
            </a:pPr>
            <a:endParaRPr lang="en-US" dirty="0" smtClean="0">
              <a:latin typeface="Arial" pitchFamily="34" charset="0"/>
            </a:endParaRPr>
          </a:p>
          <a:p>
            <a:pPr>
              <a:buFont typeface="Arial" pitchFamily="34" charset="0"/>
              <a:buChar char="•"/>
            </a:pPr>
            <a:r>
              <a:rPr lang="en-US" dirty="0" smtClean="0">
                <a:latin typeface="Arial" pitchFamily="34" charset="0"/>
              </a:rPr>
              <a:t>Elisabeth Hendrickson</a:t>
            </a:r>
          </a:p>
          <a:p>
            <a:pPr lvl="1">
              <a:buFont typeface="Arial" pitchFamily="34" charset="0"/>
              <a:buChar char="•"/>
            </a:pPr>
            <a:r>
              <a:rPr lang="en-US" dirty="0" smtClean="0">
                <a:latin typeface="Arial" pitchFamily="34" charset="0"/>
              </a:rPr>
              <a:t>Prominent in the agile testing space</a:t>
            </a:r>
          </a:p>
          <a:p>
            <a:pPr lvl="1">
              <a:buFont typeface="Arial" pitchFamily="34" charset="0"/>
              <a:buChar char="•"/>
            </a:pPr>
            <a:r>
              <a:rPr lang="en-US" dirty="0" smtClean="0">
                <a:latin typeface="Arial" pitchFamily="34" charset="0"/>
              </a:rPr>
              <a:t>Runs</a:t>
            </a:r>
            <a:r>
              <a:rPr lang="en-US" baseline="0" dirty="0" smtClean="0">
                <a:latin typeface="Arial" pitchFamily="34" charset="0"/>
              </a:rPr>
              <a:t> a company called Quality Tree Software - Coaching</a:t>
            </a:r>
          </a:p>
          <a:p>
            <a:pPr lvl="1">
              <a:buFont typeface="Arial" pitchFamily="34" charset="0"/>
              <a:buChar char="•"/>
            </a:pPr>
            <a:r>
              <a:rPr lang="en-US" dirty="0" smtClean="0">
                <a:latin typeface="Arial" pitchFamily="34" charset="0"/>
              </a:rPr>
              <a:t>Started in 1997</a:t>
            </a:r>
          </a:p>
          <a:p>
            <a:pPr lvl="1">
              <a:buFont typeface="Arial" pitchFamily="34" charset="0"/>
              <a:buChar char="•"/>
            </a:pPr>
            <a:r>
              <a:rPr lang="en-US" dirty="0" smtClean="0">
                <a:latin typeface="Arial" pitchFamily="34" charset="0"/>
              </a:rPr>
              <a:t>In</a:t>
            </a:r>
            <a:r>
              <a:rPr lang="en-US" baseline="0" dirty="0" smtClean="0">
                <a:latin typeface="Arial" pitchFamily="34" charset="0"/>
              </a:rPr>
              <a:t> 2003 became active in the agile community</a:t>
            </a:r>
            <a:endParaRPr lang="en-US" dirty="0" smtClean="0">
              <a:latin typeface="Arial" pitchFamily="34" charset="0"/>
            </a:endParaRPr>
          </a:p>
          <a:p>
            <a:r>
              <a:rPr lang="en-US" dirty="0" smtClean="0"/>
              <a:t>Mary </a:t>
            </a:r>
            <a:r>
              <a:rPr lang="en-US" dirty="0" err="1" smtClean="0"/>
              <a:t>Poppendieck</a:t>
            </a:r>
            <a:endParaRPr lang="en-US" dirty="0" smtClean="0"/>
          </a:p>
          <a:p>
            <a:pPr lvl="1"/>
            <a:r>
              <a:rPr lang="en-US" dirty="0" smtClean="0"/>
              <a:t>Co-author (with husband Tom) “Implementing Lean Software Development – From concept to cash”</a:t>
            </a:r>
          </a:p>
          <a:p>
            <a:pPr lvl="1"/>
            <a:r>
              <a:rPr lang="en-US" dirty="0" smtClean="0"/>
              <a:t>Speaker and coach</a:t>
            </a:r>
          </a:p>
          <a:p>
            <a:r>
              <a:rPr lang="en-US" dirty="0" smtClean="0"/>
              <a:t>Esther</a:t>
            </a:r>
            <a:r>
              <a:rPr lang="en-US" baseline="0" dirty="0" smtClean="0"/>
              <a:t> Derby</a:t>
            </a:r>
          </a:p>
          <a:p>
            <a:pPr lvl="1"/>
            <a:r>
              <a:rPr lang="en-US" dirty="0" smtClean="0"/>
              <a:t>Offers consulting, support for agile transitions, management coaching and consulting, retrospectives, and facilitation for a variety of situations.</a:t>
            </a:r>
            <a:endParaRPr lang="en-US" baseline="0" dirty="0" smtClean="0"/>
          </a:p>
          <a:p>
            <a:pPr lvl="1"/>
            <a:r>
              <a:rPr lang="en-US" baseline="0" dirty="0" smtClean="0"/>
              <a:t>Co-author (with Diana Larson) “Agile Retrospectives – Making Good Teams Great”</a:t>
            </a:r>
          </a:p>
          <a:p>
            <a:r>
              <a:rPr lang="en-US" baseline="0" dirty="0" smtClean="0"/>
              <a:t>Lisa Crispin</a:t>
            </a:r>
          </a:p>
          <a:p>
            <a:pPr>
              <a:buFont typeface="Arial" pitchFamily="34" charset="0"/>
              <a:buChar char="•"/>
            </a:pPr>
            <a:r>
              <a:rPr lang="en-US" sz="1200" u="sng" kern="1200" dirty="0" smtClean="0">
                <a:solidFill>
                  <a:schemeClr val="tx1"/>
                </a:solidFill>
                <a:latin typeface="+mn-lt"/>
                <a:ea typeface="+mn-ea"/>
                <a:cs typeface="+mn-cs"/>
              </a:rPr>
              <a:t>Co author of “Agile Testing: A Practical Guide for Testers and Agile Teams”</a:t>
            </a:r>
          </a:p>
          <a:p>
            <a:pPr>
              <a:buFont typeface="Arial" pitchFamily="34" charset="0"/>
              <a:buChar char="•"/>
            </a:pPr>
            <a:r>
              <a:rPr lang="en-US" sz="1200" kern="1200" dirty="0" smtClean="0">
                <a:solidFill>
                  <a:schemeClr val="tx1"/>
                </a:solidFill>
                <a:latin typeface="+mn-lt"/>
                <a:ea typeface="+mn-ea"/>
                <a:cs typeface="+mn-cs"/>
              </a:rPr>
              <a:t>She specializes in showing testers and agile teams how testers can add value and how to guide development with business-facing tests. Her mission is to bring agile joy to the software testing world and testing joy to the agile development world. </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we’ve done……</a:t>
            </a:r>
          </a:p>
          <a:p>
            <a:endParaRPr lang="en-US" dirty="0" smtClean="0"/>
          </a:p>
          <a:p>
            <a:pPr>
              <a:buFont typeface="Arial" pitchFamily="34" charset="0"/>
              <a:buChar char="•"/>
            </a:pPr>
            <a:r>
              <a:rPr lang="en-US" dirty="0" smtClean="0"/>
              <a:t>Seen how best</a:t>
            </a:r>
            <a:r>
              <a:rPr lang="en-US" baseline="0" dirty="0" smtClean="0"/>
              <a:t> practices address traditional project challenges</a:t>
            </a:r>
          </a:p>
          <a:p>
            <a:pPr>
              <a:buFont typeface="Arial" pitchFamily="34" charset="0"/>
              <a:buChar char="•"/>
            </a:pPr>
            <a:r>
              <a:rPr lang="en-US" baseline="0" dirty="0" smtClean="0"/>
              <a:t>Learned the process</a:t>
            </a:r>
          </a:p>
          <a:p>
            <a:pPr>
              <a:buFont typeface="Arial" pitchFamily="34" charset="0"/>
              <a:buChar char="•"/>
            </a:pPr>
            <a:r>
              <a:rPr lang="en-US" baseline="0" dirty="0" smtClean="0"/>
              <a:t>Met the team</a:t>
            </a:r>
          </a:p>
          <a:p>
            <a:pPr>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43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That approach</a:t>
            </a:r>
            <a:r>
              <a:rPr lang="en-US" baseline="0" dirty="0" smtClean="0"/>
              <a:t> came from</a:t>
            </a:r>
          </a:p>
          <a:p>
            <a:pPr lvl="1"/>
            <a:r>
              <a:rPr lang="en-US" baseline="0" dirty="0" smtClean="0"/>
              <a:t>Engineering</a:t>
            </a:r>
          </a:p>
          <a:p>
            <a:pPr lvl="1"/>
            <a:r>
              <a:rPr lang="en-US" baseline="0" dirty="0" smtClean="0"/>
              <a:t>Manufacturing</a:t>
            </a:r>
          </a:p>
          <a:p>
            <a:r>
              <a:rPr lang="en-US" dirty="0" smtClean="0"/>
              <a:t>Clearly</a:t>
            </a:r>
            <a:r>
              <a:rPr lang="en-US" baseline="0" dirty="0" smtClean="0"/>
              <a:t> defined functionality requires knowledge of everything up front.</a:t>
            </a:r>
          </a:p>
          <a:p>
            <a:endParaRPr lang="en-US" dirty="0" smtClean="0"/>
          </a:p>
          <a:p>
            <a:r>
              <a:rPr lang="en-US" dirty="0" smtClean="0"/>
              <a:t>-----------------------------------------------------------------</a:t>
            </a:r>
          </a:p>
          <a:p>
            <a:r>
              <a:rPr lang="en-US" dirty="0" smtClean="0"/>
              <a:t>Much</a:t>
            </a:r>
            <a:r>
              <a:rPr lang="en-US" baseline="0" dirty="0" smtClean="0"/>
              <a:t> of this approach came out of the realms of engineering and manufacturing.  After all, when you’re building a thing with clearly defined functionality, it’s possible – maybe even required – to know everything you’re going to do up front.</a:t>
            </a:r>
          </a:p>
          <a:p>
            <a:endParaRPr lang="en-US" baseline="0" dirty="0" smtClean="0"/>
          </a:p>
        </p:txBody>
      </p:sp>
      <p:sp>
        <p:nvSpPr>
          <p:cNvPr id="4" name="Slide Number Placeholder 3"/>
          <p:cNvSpPr>
            <a:spLocks noGrp="1"/>
          </p:cNvSpPr>
          <p:nvPr>
            <p:ph type="sldNum" sz="quarter" idx="10"/>
          </p:nvPr>
        </p:nvSpPr>
        <p:spPr/>
        <p:txBody>
          <a:bodyPr/>
          <a:lstStyle/>
          <a:p>
            <a:fld id="{FE07EA33-3176-1746-8E4D-64F50ED202CE}"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Like Building a house.  </a:t>
            </a:r>
          </a:p>
          <a:p>
            <a:r>
              <a:rPr lang="en-US" dirty="0" smtClean="0"/>
              <a:t>Never finishes on time.</a:t>
            </a:r>
          </a:p>
          <a:p>
            <a:pPr lvl="1"/>
            <a:r>
              <a:rPr lang="en-US" dirty="0" smtClean="0"/>
              <a:t>Materials</a:t>
            </a:r>
            <a:r>
              <a:rPr lang="en-US" baseline="0" dirty="0" smtClean="0"/>
              <a:t> are on back order</a:t>
            </a:r>
          </a:p>
          <a:p>
            <a:pPr lvl="1"/>
            <a:r>
              <a:rPr lang="en-US" baseline="0" dirty="0" smtClean="0"/>
              <a:t>Team is late finishing up another project</a:t>
            </a:r>
          </a:p>
          <a:p>
            <a:pPr lvl="1"/>
            <a:r>
              <a:rPr lang="en-US" baseline="0" dirty="0" smtClean="0"/>
              <a:t>Designer misunderstands the usage of a room</a:t>
            </a:r>
          </a:p>
          <a:p>
            <a:pPr lvl="0"/>
            <a:r>
              <a:rPr lang="en-US" baseline="0" dirty="0" smtClean="0"/>
              <a:t>Schedules slip</a:t>
            </a:r>
          </a:p>
          <a:p>
            <a:pPr lvl="0"/>
            <a:r>
              <a:rPr lang="en-US" baseline="0" dirty="0" smtClean="0"/>
              <a:t>Result may not match expectations</a:t>
            </a:r>
            <a:endParaRPr lang="en-US" dirty="0" smtClean="0"/>
          </a:p>
          <a:p>
            <a:endParaRPr lang="en-US" dirty="0" smtClean="0"/>
          </a:p>
          <a:p>
            <a:r>
              <a:rPr lang="en-US" dirty="0" smtClean="0"/>
              <a:t>-----------------------------------------------------------------------------------</a:t>
            </a:r>
          </a:p>
          <a:p>
            <a:r>
              <a:rPr lang="en-US" dirty="0" smtClean="0"/>
              <a:t>Like building a house. Of course, those of us who have paid someone to build a house know that they never finish on time, don’t we?</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NASA</a:t>
            </a:r>
            <a:r>
              <a:rPr lang="en-US" baseline="0" dirty="0" smtClean="0"/>
              <a:t> – example of successful software engineering</a:t>
            </a:r>
          </a:p>
          <a:p>
            <a:pPr>
              <a:buFont typeface="Arial" pitchFamily="34" charset="0"/>
              <a:buChar char="•"/>
            </a:pPr>
            <a:r>
              <a:rPr lang="en-US" baseline="0" dirty="0" smtClean="0"/>
              <a:t>High complexity, large scale, many people involved, many decisions</a:t>
            </a:r>
          </a:p>
          <a:p>
            <a:pPr>
              <a:buFont typeface="Arial" pitchFamily="34" charset="0"/>
              <a:buChar char="•"/>
            </a:pPr>
            <a:r>
              <a:rPr lang="en-US" baseline="0" dirty="0" smtClean="0"/>
              <a:t>Lives depend on the quality of the applications.</a:t>
            </a:r>
          </a:p>
          <a:p>
            <a:pPr>
              <a:buFont typeface="Arial" pitchFamily="34" charset="0"/>
              <a:buChar char="•"/>
            </a:pPr>
            <a:r>
              <a:rPr lang="en-US" baseline="0" dirty="0" smtClean="0"/>
              <a:t>At what cost does NASA achieve this high quality?</a:t>
            </a:r>
            <a:endParaRPr lang="en-US" dirty="0" smtClean="0"/>
          </a:p>
          <a:p>
            <a:endParaRPr lang="en-US" dirty="0" smtClean="0"/>
          </a:p>
          <a:p>
            <a:endParaRPr lang="en-US" dirty="0" smtClean="0"/>
          </a:p>
          <a:p>
            <a:r>
              <a:rPr lang="en-US" dirty="0" smtClean="0"/>
              <a:t>-------------------------------------------------------------------------------------------</a:t>
            </a:r>
          </a:p>
          <a:p>
            <a:r>
              <a:rPr lang="en-US" dirty="0" smtClean="0"/>
              <a:t>NASA is always used as a great example of successful (and sometimes unsuccessful) examples of software engineering at work. The challenges</a:t>
            </a:r>
            <a:r>
              <a:rPr lang="en-US" baseline="0" dirty="0" smtClean="0"/>
              <a:t> and issues </a:t>
            </a:r>
            <a:r>
              <a:rPr lang="en-US" dirty="0" smtClean="0"/>
              <a:t>rings true with a lot of places – high complexity, large scale operations, lots of people and decisions made that have a long lasting effect on a project. </a:t>
            </a:r>
          </a:p>
          <a:p>
            <a:endParaRPr lang="en-US" dirty="0" smtClean="0"/>
          </a:p>
          <a:p>
            <a:r>
              <a:rPr lang="en-US" dirty="0" smtClean="0"/>
              <a:t>Let’s look at how NASA’s software processes achieve high quality. Then we’ll take a look at the cost to achieve this measure. It’s important for us to be aware that Agile is not about dropping quality. In fact, quality a key component. It’s really more about finding a better balance between the quality and the cost used to achieve it.</a:t>
            </a:r>
          </a:p>
        </p:txBody>
      </p:sp>
      <p:sp>
        <p:nvSpPr>
          <p:cNvPr id="4" name="Slide Number Placeholder 3"/>
          <p:cNvSpPr>
            <a:spLocks noGrp="1"/>
          </p:cNvSpPr>
          <p:nvPr>
            <p:ph type="sldNum" sz="quarter" idx="10"/>
          </p:nvPr>
        </p:nvSpPr>
        <p:spPr/>
        <p:txBody>
          <a:bodyPr/>
          <a:lstStyle/>
          <a:p>
            <a:fld id="{FE07EA33-3176-1746-8E4D-64F50ED202CE}"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Let’s compare the</a:t>
            </a:r>
            <a:r>
              <a:rPr lang="en-US" baseline="0" dirty="0" smtClean="0"/>
              <a:t> defect count of the Industry apps to NASA apps</a:t>
            </a:r>
            <a:endParaRPr lang="en-US" dirty="0" smtClean="0"/>
          </a:p>
          <a:p>
            <a:pPr>
              <a:buFont typeface="Arial" pitchFamily="34" charset="0"/>
              <a:buChar char="•"/>
            </a:pPr>
            <a:r>
              <a:rPr lang="en-US" dirty="0" smtClean="0"/>
              <a:t>Industry</a:t>
            </a:r>
            <a:r>
              <a:rPr lang="en-US" baseline="0" dirty="0" smtClean="0"/>
              <a:t> = 5 defects / </a:t>
            </a:r>
            <a:r>
              <a:rPr lang="en-US" baseline="0" dirty="0" err="1" smtClean="0"/>
              <a:t>kLOC</a:t>
            </a:r>
            <a:endParaRPr lang="en-US" baseline="0" dirty="0" smtClean="0"/>
          </a:p>
          <a:p>
            <a:pPr>
              <a:buFont typeface="Arial" pitchFamily="34" charset="0"/>
              <a:buChar char="•"/>
            </a:pPr>
            <a:r>
              <a:rPr lang="en-US" baseline="0" dirty="0" smtClean="0"/>
              <a:t>NASA = 4 defects/ MLOC</a:t>
            </a:r>
            <a:endParaRPr lang="en-US" dirty="0" smtClean="0"/>
          </a:p>
          <a:p>
            <a:pPr>
              <a:buFont typeface="Arial" pitchFamily="34" charset="0"/>
              <a:buChar char="•"/>
            </a:pPr>
            <a:endParaRPr lang="en-US" dirty="0" smtClean="0"/>
          </a:p>
          <a:p>
            <a:pPr>
              <a:buFont typeface="Arial" pitchFamily="34" charset="0"/>
              <a:buChar char="•"/>
            </a:pPr>
            <a:r>
              <a:rPr lang="en-US" dirty="0" smtClean="0"/>
              <a:t>At what cost?</a:t>
            </a:r>
          </a:p>
          <a:p>
            <a:endParaRPr lang="en-US" dirty="0" smtClean="0"/>
          </a:p>
          <a:p>
            <a:r>
              <a:rPr lang="en-US" dirty="0" smtClean="0"/>
              <a:t>---------------------------------------------------------------------------------------------------------------------------------</a:t>
            </a:r>
          </a:p>
          <a:p>
            <a:r>
              <a:rPr lang="en-US" dirty="0" smtClean="0"/>
              <a:t>NASA did a great job of producing software with few or no bugs. After all, lives depended on their work. Many lives.</a:t>
            </a:r>
          </a:p>
          <a:p>
            <a:endParaRPr lang="en-US" dirty="0" smtClean="0"/>
          </a:p>
          <a:p>
            <a:r>
              <a:rPr lang="en-US" dirty="0" smtClean="0"/>
              <a:t>As you can see from this chart, the industry average was five defects per thousand lines of code, whereas NASA’s was four defects per MILLION lines of code. That’s three orders of magnitude difference.  Remarkable! That’s something that any organization would envy, right?</a:t>
            </a:r>
          </a:p>
          <a:p>
            <a:endParaRPr lang="en-US" dirty="0" smtClean="0"/>
          </a:p>
          <a:p>
            <a:r>
              <a:rPr lang="en-US" dirty="0" smtClean="0"/>
              <a:t>But…</a:t>
            </a:r>
          </a:p>
        </p:txBody>
      </p:sp>
      <p:sp>
        <p:nvSpPr>
          <p:cNvPr id="4" name="Slide Number Placeholder 3"/>
          <p:cNvSpPr>
            <a:spLocks noGrp="1"/>
          </p:cNvSpPr>
          <p:nvPr>
            <p:ph type="sldNum" sz="quarter" idx="10"/>
          </p:nvPr>
        </p:nvSpPr>
        <p:spPr/>
        <p:txBody>
          <a:bodyPr/>
          <a:lstStyle/>
          <a:p>
            <a:fld id="{FE07EA33-3176-1746-8E4D-64F50ED202CE}"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DB5EBDBE-3AFB-2A45-B097-CB44D1F26D99}" type="slidenum">
              <a:rPr lang="en-US">
                <a:latin typeface="Arial" pitchFamily="-107" charset="0"/>
              </a:rPr>
              <a:pPr/>
              <a:t>9</a:t>
            </a:fld>
            <a:endParaRPr lang="en-US">
              <a:latin typeface="Arial" pitchFamily="-107"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buFont typeface="Arial" pitchFamily="34" charset="0"/>
              <a:buChar char="•"/>
            </a:pPr>
            <a:r>
              <a:rPr lang="en-US" dirty="0" smtClean="0">
                <a:latin typeface="Arial" pitchFamily="-107" charset="0"/>
              </a:rPr>
              <a:t>Quality comes with a cost</a:t>
            </a:r>
          </a:p>
          <a:p>
            <a:pPr eaLnBrk="1" hangingPunct="1">
              <a:buFont typeface="Arial" pitchFamily="34" charset="0"/>
              <a:buChar char="•"/>
            </a:pPr>
            <a:r>
              <a:rPr lang="en-US" dirty="0" smtClean="0">
                <a:latin typeface="Arial" pitchFamily="-107" charset="0"/>
              </a:rPr>
              <a:t>Any 2 of time, Cost, Quality</a:t>
            </a:r>
          </a:p>
          <a:p>
            <a:pPr eaLnBrk="1" hangingPunct="1">
              <a:buFont typeface="Arial" pitchFamily="34" charset="0"/>
              <a:buChar char="•"/>
            </a:pPr>
            <a:r>
              <a:rPr lang="en-US" dirty="0" err="1" smtClean="0">
                <a:latin typeface="Arial" pitchFamily="-107" charset="0"/>
              </a:rPr>
              <a:t>Fast+cheap</a:t>
            </a:r>
            <a:r>
              <a:rPr lang="en-US" baseline="0" dirty="0" smtClean="0">
                <a:latin typeface="Arial" pitchFamily="-107" charset="0"/>
              </a:rPr>
              <a:t> = low quality</a:t>
            </a:r>
          </a:p>
          <a:p>
            <a:pPr eaLnBrk="1" hangingPunct="1">
              <a:buFont typeface="Arial" pitchFamily="34" charset="0"/>
              <a:buChar char="•"/>
            </a:pPr>
            <a:r>
              <a:rPr lang="en-US" baseline="0" dirty="0" smtClean="0">
                <a:latin typeface="Arial" pitchFamily="-107" charset="0"/>
              </a:rPr>
              <a:t>High quality + low cost = not fast</a:t>
            </a:r>
          </a:p>
          <a:p>
            <a:pPr eaLnBrk="1" hangingPunct="1">
              <a:buFont typeface="Arial" pitchFamily="34" charset="0"/>
              <a:buNone/>
            </a:pPr>
            <a:r>
              <a:rPr lang="en-US" baseline="0" dirty="0" smtClean="0">
                <a:latin typeface="Arial" pitchFamily="-107" charset="0"/>
              </a:rPr>
              <a:t>[CLICK]</a:t>
            </a:r>
          </a:p>
          <a:p>
            <a:pPr eaLnBrk="1" hangingPunct="1">
              <a:buFont typeface="Arial" pitchFamily="34" charset="0"/>
              <a:buChar char="•"/>
            </a:pPr>
            <a:r>
              <a:rPr lang="en-US" baseline="0" dirty="0" smtClean="0">
                <a:latin typeface="Arial" pitchFamily="-107" charset="0"/>
              </a:rPr>
              <a:t>Industry = $5 / LOC</a:t>
            </a:r>
          </a:p>
          <a:p>
            <a:pPr eaLnBrk="1" hangingPunct="1">
              <a:buFont typeface="Arial" pitchFamily="34" charset="0"/>
              <a:buChar char="•"/>
            </a:pPr>
            <a:r>
              <a:rPr lang="en-US" baseline="0" dirty="0" smtClean="0">
                <a:latin typeface="Arial" pitchFamily="-107" charset="0"/>
              </a:rPr>
              <a:t>NASA = $850 / LOC</a:t>
            </a:r>
          </a:p>
          <a:p>
            <a:pPr eaLnBrk="1" hangingPunct="1">
              <a:buFont typeface="Arial" pitchFamily="34" charset="0"/>
              <a:buChar char="•"/>
            </a:pPr>
            <a:r>
              <a:rPr lang="en-US" baseline="0" dirty="0" smtClean="0">
                <a:latin typeface="Arial" pitchFamily="-107" charset="0"/>
              </a:rPr>
              <a:t>Most private organizations can’t accommodate</a:t>
            </a:r>
            <a:endParaRPr lang="en-US" dirty="0" smtClean="0">
              <a:latin typeface="Arial" pitchFamily="-107" charset="0"/>
            </a:endParaRPr>
          </a:p>
          <a:p>
            <a:pPr eaLnBrk="1" hangingPunct="1"/>
            <a:endParaRPr lang="en-US" dirty="0" smtClean="0">
              <a:latin typeface="Arial" pitchFamily="-107" charset="0"/>
            </a:endParaRPr>
          </a:p>
          <a:p>
            <a:pPr eaLnBrk="1" hangingPunct="1"/>
            <a:endParaRPr lang="en-US" dirty="0" smtClean="0">
              <a:latin typeface="Arial" pitchFamily="-107" charset="0"/>
            </a:endParaRPr>
          </a:p>
          <a:p>
            <a:pPr eaLnBrk="1" hangingPunct="1"/>
            <a:r>
              <a:rPr lang="en-US" dirty="0" smtClean="0">
                <a:latin typeface="Arial" pitchFamily="-107" charset="0"/>
              </a:rPr>
              <a:t>---------------------------------------------------------------------------------------------------</a:t>
            </a:r>
          </a:p>
          <a:p>
            <a:pPr eaLnBrk="1" hangingPunct="1"/>
            <a:r>
              <a:rPr lang="en-US" dirty="0" smtClean="0">
                <a:latin typeface="Arial" pitchFamily="-107" charset="0"/>
              </a:rPr>
              <a:t>That quality came with a cost. In the software development and information technology professions, the common offering is this: you can have any two of time, dollars, and quality.  That is, you can have high quality and low cost, but don’t expect it fast. Or you can have it fast and cheap, but the quality won’t be there. Isn’t that a sad statement for a profession that included the word “engineering” in the name of their profession?</a:t>
            </a:r>
          </a:p>
          <a:p>
            <a:pPr eaLnBrk="1" hangingPunct="1"/>
            <a:endParaRPr lang="en-US" dirty="0" smtClean="0">
              <a:latin typeface="Arial" pitchFamily="-107" charset="0"/>
            </a:endParaRPr>
          </a:p>
          <a:p>
            <a:pPr eaLnBrk="1" hangingPunct="1"/>
            <a:r>
              <a:rPr lang="en-US" dirty="0" smtClean="0">
                <a:latin typeface="Arial" pitchFamily="-107" charset="0"/>
              </a:rPr>
              <a:t>So let’s take a look. As we saw, NASA achieved unheard of quality in their software. </a:t>
            </a:r>
          </a:p>
          <a:p>
            <a:pPr eaLnBrk="1" hangingPunct="1"/>
            <a:endParaRPr lang="en-US" dirty="0" smtClean="0">
              <a:latin typeface="Arial" pitchFamily="-107" charset="0"/>
            </a:endParaRPr>
          </a:p>
          <a:p>
            <a:pPr eaLnBrk="1" hangingPunct="1"/>
            <a:r>
              <a:rPr lang="en-US" dirty="0" smtClean="0">
                <a:latin typeface="Arial" pitchFamily="-107" charset="0"/>
              </a:rPr>
              <a:t>CLICK</a:t>
            </a:r>
          </a:p>
          <a:p>
            <a:pPr eaLnBrk="1" hangingPunct="1"/>
            <a:endParaRPr lang="en-US" baseline="0" dirty="0" smtClean="0">
              <a:latin typeface="Arial" pitchFamily="-107" charset="0"/>
            </a:endParaRPr>
          </a:p>
          <a:p>
            <a:pPr eaLnBrk="1" hangingPunct="1"/>
            <a:r>
              <a:rPr lang="en-US" baseline="0" dirty="0" smtClean="0">
                <a:latin typeface="Arial" pitchFamily="-107" charset="0"/>
              </a:rPr>
              <a:t>The cost was significant. Notice here that while the industry average cost was five dollars per line of code, NASA’s cost was EIGHT HUNDRED FIFTY DOLLARS per line of code. While a government agency might be able to argue for this kind of expense, private industry could not. </a:t>
            </a:r>
            <a:endParaRPr lang="en-US" dirty="0">
              <a:latin typeface="Arial" pitchFamily="-107"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8412480" cy="839391"/>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3000" baseline="0">
                <a:latin typeface="Calibri"/>
                <a:cs typeface="Calibri"/>
              </a:defRPr>
            </a:lvl1pPr>
            <a:lvl2pPr>
              <a:defRPr sz="2800">
                <a:latin typeface="Calibri"/>
                <a:cs typeface="Calibri"/>
              </a:defRPr>
            </a:lvl2pPr>
            <a:lvl3pPr>
              <a:defRPr sz="2400">
                <a:latin typeface="Calibri"/>
                <a:cs typeface="Calibri"/>
              </a:defRPr>
            </a:lvl3pPr>
            <a:lvl4pPr>
              <a:defRPr sz="2000">
                <a:latin typeface="Calibri"/>
                <a:cs typeface="Calibri"/>
              </a:defRPr>
            </a:lvl4pPr>
            <a:lvl5pPr>
              <a:defRPr sz="200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350161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Exerci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IN" dirty="0"/>
          </a:p>
        </p:txBody>
      </p:sp>
      <p:sp>
        <p:nvSpPr>
          <p:cNvPr id="4" name="TextBox 3"/>
          <p:cNvSpPr txBox="1"/>
          <p:nvPr/>
        </p:nvSpPr>
        <p:spPr>
          <a:xfrm rot="16200000">
            <a:off x="-1950720" y="3157612"/>
            <a:ext cx="5303520" cy="969496"/>
          </a:xfrm>
          <a:prstGeom prst="rect">
            <a:avLst/>
          </a:prstGeom>
          <a:solidFill>
            <a:schemeClr val="tx1"/>
          </a:solidFill>
          <a:ln w="38100" cmpd="sng">
            <a:solidFill>
              <a:srgbClr val="FF6600"/>
            </a:solidFill>
          </a:ln>
        </p:spPr>
        <p:txBody>
          <a:bodyPr wrap="square" tIns="91440" bIns="137160" rtlCol="0" anchor="ctr">
            <a:spAutoFit/>
          </a:bodyPr>
          <a:lstStyle/>
          <a:p>
            <a:pPr algn="ctr"/>
            <a:r>
              <a:rPr lang="en-US" sz="4800" dirty="0" smtClean="0">
                <a:solidFill>
                  <a:srgbClr val="FF6600"/>
                </a:solidFill>
                <a:latin typeface="Calibri" pitchFamily="34" charset="0"/>
                <a:cs typeface="Calibri" pitchFamily="34" charset="0"/>
              </a:rPr>
              <a:t>Exercise</a:t>
            </a:r>
            <a:endParaRPr lang="en-US" sz="4800" dirty="0">
              <a:solidFill>
                <a:srgbClr val="FF6600"/>
              </a:solidFill>
              <a:latin typeface="Calibri" pitchFamily="34" charset="0"/>
              <a:cs typeface="Calibri" pitchFamily="34" charset="0"/>
            </a:endParaRPr>
          </a:p>
        </p:txBody>
      </p:sp>
    </p:spTree>
    <p:extLst>
      <p:ext uri="{BB962C8B-B14F-4D97-AF65-F5344CB8AC3E}">
        <p14:creationId xmlns:p14="http://schemas.microsoft.com/office/powerpoint/2010/main" val="1303637621"/>
      </p:ext>
    </p:extLst>
  </p:cSld>
  <p:clrMapOvr>
    <a:masterClrMapping/>
  </p:clrMapOvr>
  <p:timing>
    <p:tnLst>
      <p:par>
        <p:cTn xmlns:p14="http://schemas.microsoft.com/office/powerpoint/2010/mai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Blank back, text slid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blipFill rotWithShape="1">
            <a:blip r:embed="rId2"/>
            <a:tile tx="0" ty="0" sx="100000" sy="100000" flip="none" algn="tl"/>
          </a:blipFill>
          <a:ln w="12700" cap="flat" cmpd="sng" algn="ctr">
            <a:solidFill>
              <a:srgbClr val="863413"/>
            </a:solidFill>
            <a:prstDash val="solid"/>
            <a:miter lim="800000"/>
            <a:headEnd type="none" w="med" len="med"/>
            <a:tailEnd type="none" w="med" len="med"/>
          </a:ln>
          <a:effectLst>
            <a:outerShdw blurRad="76200" dist="76200" dir="2700000">
              <a:srgbClr val="000000">
                <a:alpha val="40000"/>
              </a:srgbClr>
            </a:outerShdw>
          </a:effectLst>
        </p:spPr>
        <p:txBody>
          <a:bodyPr vert="horz" wrap="square" lIns="182880" tIns="91440" rIns="182880" bIns="91440" numCol="1" anchor="ctr" anchorCtr="0" compatLnSpc="1">
            <a:prstTxWarp prst="textNoShape">
              <a:avLst/>
            </a:prstTxWarp>
          </a:bodyPr>
          <a:lstStyle>
            <a:lvl1pPr algn="ctr" rtl="0" eaLnBrk="1" fontAlgn="base" hangingPunct="1">
              <a:spcBef>
                <a:spcPct val="0"/>
              </a:spcBef>
              <a:spcAft>
                <a:spcPct val="0"/>
              </a:spcAft>
              <a:defRPr lang="en-US" sz="4000" b="1" baseline="0">
                <a:solidFill>
                  <a:srgbClr val="F15A22"/>
                </a:solidFill>
                <a:effectLst>
                  <a:outerShdw sx="1000" sy="1000" algn="ctr" rotWithShape="0">
                    <a:srgbClr val="000000"/>
                  </a:outerShdw>
                </a:effectLst>
                <a:latin typeface="+mj-lt"/>
                <a:ea typeface="Arial" pitchFamily="21" charset="0"/>
                <a:cs typeface="+mj-cs"/>
              </a:defRPr>
            </a:lvl1pPr>
          </a:lstStyle>
          <a:p>
            <a:r>
              <a:rPr lang="en-US" smtClean="0"/>
              <a:t>Click to edit Master title style</a:t>
            </a:r>
            <a:endParaRPr lang="en-US" dirty="0"/>
          </a:p>
        </p:txBody>
      </p:sp>
      <p:sp>
        <p:nvSpPr>
          <p:cNvPr id="4" name="TextBox 3"/>
          <p:cNvSpPr txBox="1"/>
          <p:nvPr/>
        </p:nvSpPr>
        <p:spPr>
          <a:xfrm>
            <a:off x="228600" y="6459379"/>
            <a:ext cx="1954381" cy="246221"/>
          </a:xfrm>
          <a:prstGeom prst="rect">
            <a:avLst/>
          </a:prstGeom>
          <a:noFill/>
        </p:spPr>
        <p:txBody>
          <a:bodyPr wrap="none" rtlCol="0" anchor="ctr">
            <a:spAutoFit/>
          </a:bodyPr>
          <a:lstStyle/>
          <a:p>
            <a:pPr algn="ctr">
              <a:buNone/>
            </a:pPr>
            <a:r>
              <a:rPr lang="en-US" sz="1000" dirty="0" smtClean="0">
                <a:solidFill>
                  <a:schemeClr val="tx1">
                    <a:lumMod val="50000"/>
                    <a:lumOff val="50000"/>
                  </a:schemeClr>
                </a:solidFill>
                <a:latin typeface="Helvetica"/>
                <a:cs typeface="Helvetica"/>
              </a:rPr>
              <a:t>Copyright 2009 ThoughtWorks</a:t>
            </a:r>
            <a:endParaRPr lang="en-US" sz="1000" dirty="0">
              <a:solidFill>
                <a:schemeClr val="tx1">
                  <a:lumMod val="50000"/>
                  <a:lumOff val="50000"/>
                </a:schemeClr>
              </a:solidFill>
              <a:latin typeface="Helvetica"/>
              <a:cs typeface="Helvetica"/>
            </a:endParaRPr>
          </a:p>
        </p:txBody>
      </p:sp>
      <p:sp>
        <p:nvSpPr>
          <p:cNvPr id="6" name="Text Placeholder 5"/>
          <p:cNvSpPr>
            <a:spLocks noGrp="1"/>
          </p:cNvSpPr>
          <p:nvPr>
            <p:ph type="body" sz="quarter" idx="11"/>
          </p:nvPr>
        </p:nvSpPr>
        <p:spPr>
          <a:xfrm>
            <a:off x="228600" y="1143000"/>
            <a:ext cx="86868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No Background, 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lIns="182880" tIns="91440" rIns="182880" bIns="91440"/>
          <a:lstStyle/>
          <a:p>
            <a:r>
              <a:rPr lang="en-US" smtClean="0"/>
              <a:t>Click to edit Master title style</a:t>
            </a:r>
            <a:endParaRPr lang="en-US"/>
          </a:p>
        </p:txBody>
      </p:sp>
      <p:sp>
        <p:nvSpPr>
          <p:cNvPr id="3" name="Slide Number Placeholder 2"/>
          <p:cNvSpPr>
            <a:spLocks noGrp="1"/>
          </p:cNvSpPr>
          <p:nvPr>
            <p:ph type="sldNum" sz="quarter" idx="10"/>
          </p:nvPr>
        </p:nvSpPr>
        <p:spPr>
          <a:xfrm>
            <a:off x="6781800" y="6472238"/>
            <a:ext cx="2133600" cy="188912"/>
          </a:xfrm>
          <a:prstGeom prst="rect">
            <a:avLst/>
          </a:prstGeom>
        </p:spPr>
        <p:txBody>
          <a:bodyPr/>
          <a:lstStyle/>
          <a:p>
            <a:fld id="{DBF93456-1E22-C641-A4C5-062692281B3E}" type="slidenum">
              <a:rPr lang="en-US" smtClean="0"/>
              <a:pPr/>
              <a:t>‹#›</a:t>
            </a:fld>
            <a:endParaRPr lang="en-US" sz="1000"/>
          </a:p>
        </p:txBody>
      </p:sp>
    </p:spTree>
  </p:cSld>
  <p:clrMapOvr>
    <a:masterClrMapping/>
  </p:clrMapOvr>
  <p:transition xmlns:p14="http://schemas.microsoft.com/office/powerpoint/2010/mai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narrower">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8412480" cy="839391"/>
          </a:xfrm>
        </p:spPr>
        <p:txBody>
          <a:bodyPr/>
          <a:lstStyle>
            <a:lvl1pPr>
              <a:defRPr baseline="0"/>
            </a:lvl1pPr>
          </a:lstStyle>
          <a:p>
            <a:r>
              <a:rPr lang="en-US" smtClean="0"/>
              <a:t>Click to edit Master title style</a:t>
            </a:r>
            <a:endParaRPr lang="en-US" dirty="0"/>
          </a:p>
        </p:txBody>
      </p:sp>
      <p:sp>
        <p:nvSpPr>
          <p:cNvPr id="3" name="Content Placeholder 2"/>
          <p:cNvSpPr>
            <a:spLocks noGrp="1"/>
          </p:cNvSpPr>
          <p:nvPr>
            <p:ph idx="1"/>
          </p:nvPr>
        </p:nvSpPr>
        <p:spPr>
          <a:xfrm>
            <a:off x="609601" y="996777"/>
            <a:ext cx="5791199" cy="5232797"/>
          </a:xfrm>
        </p:spPr>
        <p:txBody>
          <a:bodyPr/>
          <a:lstStyle>
            <a:lvl1pPr>
              <a:defRPr sz="3000" baseline="0">
                <a:latin typeface="Calibri"/>
                <a:cs typeface="Calibri"/>
              </a:defRPr>
            </a:lvl1pPr>
            <a:lvl2pPr>
              <a:defRPr sz="2800">
                <a:latin typeface="Calibri"/>
                <a:cs typeface="Calibri"/>
              </a:defRPr>
            </a:lvl2pPr>
            <a:lvl3pPr>
              <a:defRPr sz="2400">
                <a:latin typeface="Calibri"/>
                <a:cs typeface="Calibri"/>
              </a:defRPr>
            </a:lvl3pPr>
            <a:lvl4pPr>
              <a:defRPr sz="2000">
                <a:latin typeface="Calibri"/>
                <a:cs typeface="Calibri"/>
              </a:defRPr>
            </a:lvl4pPr>
            <a:lvl5pPr>
              <a:defRPr sz="200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9048060"/>
      </p:ext>
    </p:extLst>
  </p:cSld>
  <p:clrMapOvr>
    <a:masterClrMapping/>
  </p:clrMapOvr>
  <p:transition xmlns:p14="http://schemas.microsoft.com/office/powerpoint/2010/main"/>
  <p:timing>
    <p:tnLst>
      <p:par>
        <p:cTn xmlns:p14="http://schemas.microsoft.com/office/powerpoint/2010/mai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915451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162400"/>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blank background">
    <p:spTree>
      <p:nvGrpSpPr>
        <p:cNvPr id="1" name=""/>
        <p:cNvGrpSpPr/>
        <p:nvPr/>
      </p:nvGrpSpPr>
      <p:grpSpPr>
        <a:xfrm>
          <a:off x="0" y="0"/>
          <a:ext cx="0" cy="0"/>
          <a:chOff x="0" y="0"/>
          <a:chExt cx="0" cy="0"/>
        </a:xfrm>
      </p:grpSpPr>
      <p:sp>
        <p:nvSpPr>
          <p:cNvPr id="2" name="Title 1"/>
          <p:cNvSpPr>
            <a:spLocks noGrp="1"/>
          </p:cNvSpPr>
          <p:nvPr>
            <p:ph type="ctrTitle"/>
          </p:nvPr>
        </p:nvSpPr>
        <p:spPr>
          <a:xfrm>
            <a:off x="685354" y="2130848"/>
            <a:ext cx="7773293" cy="1470049"/>
          </a:xfrm>
        </p:spPr>
        <p:txBody>
          <a:bodyPr/>
          <a:lstStyle>
            <a:lvl1pPr>
              <a:defRPr sz="4000" baseline="0"/>
            </a:lvl1pPr>
          </a:lstStyle>
          <a:p>
            <a:r>
              <a:rPr lang="en-US" smtClean="0"/>
              <a:t>Click to edit Master title style</a:t>
            </a:r>
            <a:endParaRPr lang="en-US" dirty="0"/>
          </a:p>
        </p:txBody>
      </p:sp>
      <p:sp>
        <p:nvSpPr>
          <p:cNvPr id="3" name="Subtitle 2"/>
          <p:cNvSpPr>
            <a:spLocks noGrp="1"/>
          </p:cNvSpPr>
          <p:nvPr>
            <p:ph type="subTitle" idx="1"/>
          </p:nvPr>
        </p:nvSpPr>
        <p:spPr>
          <a:xfrm>
            <a:off x="1371824" y="3886647"/>
            <a:ext cx="6400354" cy="1752451"/>
          </a:xfrm>
        </p:spPr>
        <p:txBody>
          <a:bodyPr/>
          <a:lstStyle>
            <a:lvl1pPr marL="0" indent="0" algn="ctr">
              <a:buNone/>
              <a:defRPr sz="3200">
                <a:latin typeface="Calibri"/>
                <a:cs typeface="Calibri"/>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2654744799"/>
      </p:ext>
    </p:extLst>
  </p:cSld>
  <p:clrMapOvr>
    <a:masterClrMapping/>
  </p:clrMapOvr>
  <p:transition xmlns:p14="http://schemas.microsoft.com/office/powerpoint/2010/main"/>
  <p:timing>
    <p:tnLst>
      <p:par>
        <p:cTn xmlns:p14="http://schemas.microsoft.com/office/powerpoint/2010/mai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1"/>
            <a:ext cx="8412480" cy="2820590"/>
          </a:xfrm>
          <a:solidFill>
            <a:schemeClr val="bg1"/>
          </a:solidFill>
        </p:spPr>
        <p:txBody>
          <a:bodyPr/>
          <a:lstStyle>
            <a:lvl1pPr>
              <a:defRPr sz="7200"/>
            </a:lvl1pPr>
          </a:lstStyle>
          <a:p>
            <a:r>
              <a:rPr lang="en-US" smtClean="0"/>
              <a:t>Click to edit Master title style</a:t>
            </a:r>
            <a:endParaRPr lang="en-US" dirty="0"/>
          </a:p>
        </p:txBody>
      </p:sp>
      <p:cxnSp>
        <p:nvCxnSpPr>
          <p:cNvPr id="5" name="Straight Connector 4"/>
          <p:cNvCxnSpPr/>
          <p:nvPr/>
        </p:nvCxnSpPr>
        <p:spPr bwMode="auto">
          <a:xfrm>
            <a:off x="0" y="1752600"/>
            <a:ext cx="9144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Connector 5"/>
          <p:cNvCxnSpPr/>
          <p:nvPr/>
        </p:nvCxnSpPr>
        <p:spPr bwMode="auto">
          <a:xfrm>
            <a:off x="0" y="4724400"/>
            <a:ext cx="9144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348066980"/>
      </p:ext>
    </p:extLst>
  </p:cSld>
  <p:clrMapOvr>
    <a:masterClrMapping/>
  </p:clrMapOvr>
  <p:transition xmlns:p14="http://schemas.microsoft.com/office/powerpoint/2010/main"/>
  <p:timing>
    <p:tnLst>
      <p:par>
        <p:cTn xmlns:p14="http://schemas.microsoft.com/office/powerpoint/2010/mai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studios backgroun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18" y="361652"/>
            <a:ext cx="1615157" cy="34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2" name="Title 1"/>
          <p:cNvSpPr>
            <a:spLocks noGrp="1"/>
          </p:cNvSpPr>
          <p:nvPr>
            <p:ph type="ctrTitle"/>
          </p:nvPr>
        </p:nvSpPr>
        <p:spPr>
          <a:xfrm>
            <a:off x="685354" y="2130848"/>
            <a:ext cx="7773293" cy="1470049"/>
          </a:xfrm>
        </p:spPr>
        <p:txBody>
          <a:bodyPr/>
          <a:lstStyle>
            <a:lvl1pPr>
              <a:defRPr sz="4000" baseline="0"/>
            </a:lvl1pPr>
          </a:lstStyle>
          <a:p>
            <a:r>
              <a:rPr lang="en-US" smtClean="0"/>
              <a:t>Click to edit Master title style</a:t>
            </a:r>
            <a:endParaRPr lang="en-US" dirty="0"/>
          </a:p>
        </p:txBody>
      </p:sp>
      <p:sp>
        <p:nvSpPr>
          <p:cNvPr id="3" name="Subtitle 2"/>
          <p:cNvSpPr>
            <a:spLocks noGrp="1"/>
          </p:cNvSpPr>
          <p:nvPr>
            <p:ph type="subTitle" idx="1"/>
          </p:nvPr>
        </p:nvSpPr>
        <p:spPr>
          <a:xfrm>
            <a:off x="1371824" y="3886647"/>
            <a:ext cx="6400354" cy="1752451"/>
          </a:xfrm>
        </p:spPr>
        <p:txBody>
          <a:bodyPr/>
          <a:lstStyle>
            <a:lvl1pPr marL="0" indent="0" algn="ctr">
              <a:buNone/>
              <a:defRPr sz="3200">
                <a:latin typeface="Calibri"/>
                <a:cs typeface="Calibri"/>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3395015974"/>
      </p:ext>
    </p:extLst>
  </p:cSld>
  <p:clrMapOvr>
    <a:masterClrMapping/>
  </p:clrMapOvr>
  <p:transition xmlns:p14="http://schemas.microsoft.com/office/powerpoint/2010/main"/>
  <p:timing>
    <p:tnLst>
      <p:par>
        <p:cTn xmlns:p14="http://schemas.microsoft.com/office/powerpoint/2010/mai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8412480" cy="839391"/>
          </a:xfrm>
        </p:spPr>
        <p:txBody>
          <a:bodyPr/>
          <a:lstStyle>
            <a:lvl1pPr>
              <a:defRPr sz="4000" baseline="0"/>
            </a:lvl1pPr>
          </a:lstStyle>
          <a:p>
            <a:r>
              <a:rPr lang="en-US" smtClean="0"/>
              <a:t>Click to edit Master title style</a:t>
            </a:r>
            <a:endParaRPr lang="en-US" dirty="0"/>
          </a:p>
        </p:txBody>
      </p:sp>
      <p:sp>
        <p:nvSpPr>
          <p:cNvPr id="3" name="Content Placeholder 2"/>
          <p:cNvSpPr>
            <a:spLocks noGrp="1"/>
          </p:cNvSpPr>
          <p:nvPr>
            <p:ph sz="half" idx="1"/>
          </p:nvPr>
        </p:nvSpPr>
        <p:spPr>
          <a:xfrm>
            <a:off x="333748" y="996777"/>
            <a:ext cx="4188023" cy="5232797"/>
          </a:xfrm>
        </p:spPr>
        <p:txBody>
          <a:bodyPr/>
          <a:lstStyle>
            <a:lvl1pPr>
              <a:defRPr sz="2800" baseline="0">
                <a:latin typeface="Calibri"/>
                <a:cs typeface="Calibri"/>
              </a:defRPr>
            </a:lvl1pPr>
            <a:lvl2pPr>
              <a:defRPr sz="2000">
                <a:latin typeface="Calibri"/>
                <a:cs typeface="Calibri"/>
              </a:defRPr>
            </a:lvl2pPr>
            <a:lvl3pPr>
              <a:defRPr sz="1800">
                <a:latin typeface="Calibri"/>
                <a:cs typeface="Calibri"/>
              </a:defRPr>
            </a:lvl3pPr>
            <a:lvl4pPr>
              <a:defRPr sz="1800">
                <a:latin typeface="Calibri"/>
                <a:cs typeface="Calibri"/>
              </a:defRPr>
            </a:lvl4pPr>
            <a:lvl5pPr>
              <a:defRPr sz="1800">
                <a:latin typeface="Calibri"/>
                <a:cs typeface="Calibri"/>
              </a:defRPr>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8927" y="996777"/>
            <a:ext cx="4188023" cy="5232797"/>
          </a:xfrm>
          <a:no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26788" tIns="26788" rIns="26788" bIns="26788" numCol="1" anchor="t" anchorCtr="0" compatLnSpc="1">
            <a:prstTxWarp prst="textNoShape">
              <a:avLst/>
            </a:prstTxWarp>
          </a:bodyPr>
          <a:lstStyle>
            <a:lvl1pPr>
              <a:defRPr lang="en-US" sz="2800" baseline="0" dirty="0" smtClean="0">
                <a:latin typeface="Calibri"/>
                <a:cs typeface="Calibri"/>
              </a:defRPr>
            </a:lvl1pPr>
            <a:lvl2pPr>
              <a:defRPr lang="en-US" sz="2000" dirty="0" smtClean="0">
                <a:latin typeface="Calibri"/>
                <a:cs typeface="Calibri"/>
              </a:defRPr>
            </a:lvl2pPr>
            <a:lvl3pPr>
              <a:defRPr lang="en-US" sz="1800" dirty="0" smtClean="0">
                <a:latin typeface="Calibri"/>
                <a:cs typeface="Calibri"/>
              </a:defRPr>
            </a:lvl3pPr>
            <a:lvl4pPr>
              <a:defRPr lang="en-US" sz="1800" dirty="0" smtClean="0">
                <a:latin typeface="Calibri"/>
                <a:cs typeface="Calibri"/>
              </a:defRPr>
            </a:lvl4pPr>
            <a:lvl5pPr>
              <a:defRPr lang="en-US" sz="1800" dirty="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773405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8594" y="10280"/>
            <a:ext cx="8764488" cy="675520"/>
          </a:xfrm>
        </p:spPr>
        <p:txBody>
          <a:bodyPr/>
          <a:lstStyle>
            <a:lvl1pPr>
              <a:defRPr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8595" y="750094"/>
            <a:ext cx="4318620" cy="703548"/>
          </a:xfrm>
        </p:spPr>
        <p:txBody>
          <a:bodyPr lIns="64291" rIns="64291" bIns="57862" anchor="b"/>
          <a:lstStyle>
            <a:lvl1pPr marL="0" indent="0">
              <a:buNone/>
              <a:defRPr sz="2800" b="1" i="0" baseline="0">
                <a:latin typeface="Calibri"/>
                <a:cs typeface="Calibri"/>
              </a:defRPr>
            </a:lvl1pPr>
            <a:lvl2pPr marL="321457" indent="0">
              <a:buNone/>
              <a:defRPr sz="1400" b="1"/>
            </a:lvl2pPr>
            <a:lvl3pPr marL="642915" indent="0">
              <a:buNone/>
              <a:defRPr sz="1300" b="1"/>
            </a:lvl3pPr>
            <a:lvl4pPr marL="964372" indent="0">
              <a:buNone/>
              <a:defRPr sz="1100" b="1"/>
            </a:lvl4pPr>
            <a:lvl5pPr marL="1285829" indent="0">
              <a:buNone/>
              <a:defRPr sz="1100" b="1"/>
            </a:lvl5pPr>
            <a:lvl6pPr marL="1607287" indent="0">
              <a:buNone/>
              <a:defRPr sz="1100" b="1"/>
            </a:lvl6pPr>
            <a:lvl7pPr marL="1928744" indent="0">
              <a:buNone/>
              <a:defRPr sz="1100" b="1"/>
            </a:lvl7pPr>
            <a:lvl8pPr marL="2250201" indent="0">
              <a:buNone/>
              <a:defRPr sz="1100" b="1"/>
            </a:lvl8pPr>
            <a:lvl9pPr marL="2571659" indent="0">
              <a:buNone/>
              <a:defRPr sz="1100" b="1"/>
            </a:lvl9pPr>
          </a:lstStyle>
          <a:p>
            <a:pPr lvl="0"/>
            <a:r>
              <a:rPr lang="en-US" smtClean="0"/>
              <a:t>Click to edit Master text styles</a:t>
            </a:r>
          </a:p>
        </p:txBody>
      </p:sp>
      <p:sp>
        <p:nvSpPr>
          <p:cNvPr id="4" name="Content Placeholder 3"/>
          <p:cNvSpPr>
            <a:spLocks noGrp="1"/>
          </p:cNvSpPr>
          <p:nvPr>
            <p:ph sz="half" idx="2"/>
          </p:nvPr>
        </p:nvSpPr>
        <p:spPr>
          <a:xfrm>
            <a:off x="178595" y="1515437"/>
            <a:ext cx="4318620" cy="4860360"/>
          </a:xfrm>
        </p:spPr>
        <p:txBody>
          <a:bodyPr lIns="64291" tIns="57862" rIns="64291" bIns="57862"/>
          <a:lstStyle>
            <a:lvl1pPr>
              <a:defRPr sz="2400">
                <a:latin typeface="Calibri"/>
                <a:cs typeface="Calibri"/>
              </a:defRPr>
            </a:lvl1pPr>
            <a:lvl2pPr>
              <a:defRPr sz="2000">
                <a:latin typeface="Calibri"/>
                <a:cs typeface="Calibri"/>
              </a:defRPr>
            </a:lvl2pPr>
            <a:lvl3pPr>
              <a:defRPr sz="1800">
                <a:latin typeface="Calibri"/>
                <a:cs typeface="Calibri"/>
              </a:defRPr>
            </a:lvl3pPr>
            <a:lvl4pPr>
              <a:defRPr sz="1800">
                <a:latin typeface="Calibri"/>
                <a:cs typeface="Calibri"/>
              </a:defRPr>
            </a:lvl4pPr>
            <a:lvl5pPr>
              <a:defRPr sz="1800">
                <a:latin typeface="Calibri"/>
                <a:cs typeface="Calibri"/>
              </a:defRPr>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4554" y="750094"/>
            <a:ext cx="4267274" cy="703548"/>
          </a:xfrm>
          <a:no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64291" tIns="26788" rIns="64291" bIns="57862" numCol="1" anchor="b" anchorCtr="0" compatLnSpc="1">
            <a:prstTxWarp prst="textNoShape">
              <a:avLst/>
            </a:prstTxWarp>
          </a:bodyPr>
          <a:lstStyle>
            <a:lvl1pPr>
              <a:defRPr lang="en-US" sz="2800" b="1" i="0" baseline="0" dirty="0" smtClean="0">
                <a:latin typeface="Calibri"/>
                <a:cs typeface="Calibri"/>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4644554" y="1515437"/>
            <a:ext cx="4267274" cy="4860360"/>
          </a:xfrm>
          <a:no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64291" tIns="57862" rIns="64291" bIns="57862" numCol="1" anchor="t" anchorCtr="0" compatLnSpc="1">
            <a:prstTxWarp prst="textNoShape">
              <a:avLst/>
            </a:prstTxWarp>
          </a:bodyPr>
          <a:lstStyle>
            <a:lvl1pPr>
              <a:defRPr lang="en-US" sz="2400" dirty="0" smtClean="0">
                <a:latin typeface="Calibri"/>
                <a:cs typeface="Calibri"/>
              </a:defRPr>
            </a:lvl1pPr>
            <a:lvl2pPr>
              <a:defRPr lang="en-US" sz="2000" dirty="0" smtClean="0">
                <a:latin typeface="Calibri"/>
                <a:cs typeface="Calibri"/>
              </a:defRPr>
            </a:lvl2pPr>
            <a:lvl3pPr>
              <a:defRPr lang="en-US" sz="1800" dirty="0" smtClean="0">
                <a:latin typeface="Calibri"/>
                <a:cs typeface="Calibri"/>
              </a:defRPr>
            </a:lvl3pPr>
            <a:lvl4pPr>
              <a:defRPr lang="en-US" sz="1800" dirty="0" smtClean="0">
                <a:latin typeface="Calibri"/>
                <a:cs typeface="Calibri"/>
              </a:defRPr>
            </a:lvl4pPr>
            <a:lvl5pPr>
              <a:defRPr lang="en-US" sz="1800" dirty="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430193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365760" y="0"/>
            <a:ext cx="8412480" cy="839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26788" tIns="26788" rIns="26788" bIns="26788" numCol="1" anchor="ctr" anchorCtr="0" compatLnSpc="1">
            <a:prstTxWarp prst="textNoShape">
              <a:avLst/>
            </a:prstTxWarp>
          </a:bodyPr>
          <a:lstStyle/>
          <a:p>
            <a:pPr lvl="0"/>
            <a:r>
              <a:rPr lang="en-US" smtClean="0">
                <a:sym typeface="Arial Bold" charset="0"/>
              </a:rPr>
              <a:t>Click to edit Master title style</a:t>
            </a:r>
            <a:endParaRPr lang="en-US" dirty="0">
              <a:sym typeface="Arial Bold" charset="0"/>
            </a:endParaRPr>
          </a:p>
        </p:txBody>
      </p:sp>
      <p:sp>
        <p:nvSpPr>
          <p:cNvPr id="3074" name="Rectangle 2"/>
          <p:cNvSpPr>
            <a:spLocks noGrp="1" noChangeArrowheads="1"/>
          </p:cNvSpPr>
          <p:nvPr>
            <p:ph type="body" idx="1"/>
          </p:nvPr>
        </p:nvSpPr>
        <p:spPr bwMode="auto">
          <a:xfrm>
            <a:off x="609601" y="996777"/>
            <a:ext cx="7953746" cy="52327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6788" tIns="26788" rIns="26788" bIns="26788"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endParaRPr lang="en-US" dirty="0">
              <a:sym typeface="Arial" charset="0"/>
            </a:endParaRPr>
          </a:p>
        </p:txBody>
      </p:sp>
      <p:pic>
        <p:nvPicPr>
          <p:cNvPr id="2" name="Picture 1" descr="studios_logo.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5750" y="6482953"/>
            <a:ext cx="1144353" cy="248586"/>
          </a:xfrm>
          <a:prstGeom prst="rect">
            <a:avLst/>
          </a:prstGeom>
        </p:spPr>
      </p:pic>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ransition xmlns:p14="http://schemas.microsoft.com/office/powerpoint/2010/main" spd="slow">
    <p:fade thruBlk="1"/>
  </p:transition>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4000" b="1" i="0" baseline="0">
          <a:solidFill>
            <a:srgbClr val="F15A22"/>
          </a:solidFill>
          <a:latin typeface="Calibri"/>
          <a:ea typeface="+mj-ea"/>
          <a:cs typeface="Calibri"/>
          <a:sym typeface="Arial Bold" charset="0"/>
        </a:defRPr>
      </a:lvl1pPr>
      <a:lvl2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5pPr>
      <a:lvl6pPr marL="321457"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6pPr>
      <a:lvl7pPr marL="642915"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7pPr>
      <a:lvl8pPr marL="964372"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8pPr>
      <a:lvl9pPr marL="1285829"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9pPr>
    </p:titleStyle>
    <p:bodyStyle>
      <a:lvl1pPr marL="338138" indent="-338138" algn="l" rtl="0" eaLnBrk="1" fontAlgn="base" hangingPunct="1">
        <a:spcBef>
          <a:spcPts val="703"/>
        </a:spcBef>
        <a:spcAft>
          <a:spcPct val="0"/>
        </a:spcAft>
        <a:buClr>
          <a:srgbClr val="7575D1"/>
        </a:buClr>
        <a:buSzPct val="150000"/>
        <a:buFont typeface="Arial" charset="0"/>
        <a:buChar char="•"/>
        <a:defRPr sz="2800" baseline="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p:bodyStyle>
    <p:otherStyle>
      <a:defPPr>
        <a:defRPr lang="en-US"/>
      </a:defPPr>
      <a:lvl1pPr marL="0" algn="l" defTabSz="321457" rtl="0" eaLnBrk="1" latinLnBrk="0" hangingPunct="1">
        <a:defRPr sz="1300" kern="1200">
          <a:solidFill>
            <a:schemeClr val="tx1"/>
          </a:solidFill>
          <a:latin typeface="+mn-lt"/>
          <a:ea typeface="+mn-ea"/>
          <a:cs typeface="+mn-cs"/>
        </a:defRPr>
      </a:lvl1pPr>
      <a:lvl2pPr marL="321457" algn="l" defTabSz="321457" rtl="0" eaLnBrk="1" latinLnBrk="0" hangingPunct="1">
        <a:defRPr sz="1300" kern="1200">
          <a:solidFill>
            <a:schemeClr val="tx1"/>
          </a:solidFill>
          <a:latin typeface="+mn-lt"/>
          <a:ea typeface="+mn-ea"/>
          <a:cs typeface="+mn-cs"/>
        </a:defRPr>
      </a:lvl2pPr>
      <a:lvl3pPr marL="642915" algn="l" defTabSz="321457" rtl="0" eaLnBrk="1" latinLnBrk="0" hangingPunct="1">
        <a:defRPr sz="1300" kern="1200">
          <a:solidFill>
            <a:schemeClr val="tx1"/>
          </a:solidFill>
          <a:latin typeface="+mn-lt"/>
          <a:ea typeface="+mn-ea"/>
          <a:cs typeface="+mn-cs"/>
        </a:defRPr>
      </a:lvl3pPr>
      <a:lvl4pPr marL="964372" algn="l" defTabSz="321457" rtl="0" eaLnBrk="1" latinLnBrk="0" hangingPunct="1">
        <a:defRPr sz="1300" kern="1200">
          <a:solidFill>
            <a:schemeClr val="tx1"/>
          </a:solidFill>
          <a:latin typeface="+mn-lt"/>
          <a:ea typeface="+mn-ea"/>
          <a:cs typeface="+mn-cs"/>
        </a:defRPr>
      </a:lvl4pPr>
      <a:lvl5pPr marL="1285829" algn="l" defTabSz="321457" rtl="0" eaLnBrk="1" latinLnBrk="0" hangingPunct="1">
        <a:defRPr sz="1300" kern="1200">
          <a:solidFill>
            <a:schemeClr val="tx1"/>
          </a:solidFill>
          <a:latin typeface="+mn-lt"/>
          <a:ea typeface="+mn-ea"/>
          <a:cs typeface="+mn-cs"/>
        </a:defRPr>
      </a:lvl5pPr>
      <a:lvl6pPr marL="1607287" algn="l" defTabSz="321457" rtl="0" eaLnBrk="1" latinLnBrk="0" hangingPunct="1">
        <a:defRPr sz="1300" kern="1200">
          <a:solidFill>
            <a:schemeClr val="tx1"/>
          </a:solidFill>
          <a:latin typeface="+mn-lt"/>
          <a:ea typeface="+mn-ea"/>
          <a:cs typeface="+mn-cs"/>
        </a:defRPr>
      </a:lvl6pPr>
      <a:lvl7pPr marL="1928744" algn="l" defTabSz="321457" rtl="0" eaLnBrk="1" latinLnBrk="0" hangingPunct="1">
        <a:defRPr sz="1300" kern="1200">
          <a:solidFill>
            <a:schemeClr val="tx1"/>
          </a:solidFill>
          <a:latin typeface="+mn-lt"/>
          <a:ea typeface="+mn-ea"/>
          <a:cs typeface="+mn-cs"/>
        </a:defRPr>
      </a:lvl7pPr>
      <a:lvl8pPr marL="2250201" algn="l" defTabSz="321457" rtl="0" eaLnBrk="1" latinLnBrk="0" hangingPunct="1">
        <a:defRPr sz="1300" kern="1200">
          <a:solidFill>
            <a:schemeClr val="tx1"/>
          </a:solidFill>
          <a:latin typeface="+mn-lt"/>
          <a:ea typeface="+mn-ea"/>
          <a:cs typeface="+mn-cs"/>
        </a:defRPr>
      </a:lvl8pPr>
      <a:lvl9pPr marL="2571659" algn="l" defTabSz="321457"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Layout" Target="../slideLayouts/slideLayout12.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slideLayout" Target="../slideLayouts/slideLayout12.xml"/><Relationship Id="rId6" Type="http://schemas.openxmlformats.org/officeDocument/2006/relationships/notesSlide" Target="../notesSlides/notesSlide11.xml"/><Relationship Id="rId7" Type="http://schemas.openxmlformats.org/officeDocument/2006/relationships/image" Target="../media/image14.jpeg"/><Relationship Id="rId8" Type="http://schemas.openxmlformats.org/officeDocument/2006/relationships/image" Target="../media/image15.jpeg"/><Relationship Id="rId9" Type="http://schemas.openxmlformats.org/officeDocument/2006/relationships/image" Target="../media/image16.jpeg"/><Relationship Id="rId1" Type="http://schemas.openxmlformats.org/officeDocument/2006/relationships/tags" Target="../tags/tag17.xml"/><Relationship Id="rId2" Type="http://schemas.openxmlformats.org/officeDocument/2006/relationships/tags" Target="../tags/tag18.xml"/></Relationships>
</file>

<file path=ppt/slides/_rels/slide12.xml.rels><?xml version="1.0" encoding="UTF-8" standalone="yes"?>
<Relationships xmlns="http://schemas.openxmlformats.org/package/2006/relationships"><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slideLayout" Target="../slideLayouts/slideLayout12.xml"/><Relationship Id="rId6" Type="http://schemas.openxmlformats.org/officeDocument/2006/relationships/notesSlide" Target="../notesSlides/notesSlide12.xml"/><Relationship Id="rId7" Type="http://schemas.openxmlformats.org/officeDocument/2006/relationships/image" Target="../media/image17.tiff"/><Relationship Id="rId8" Type="http://schemas.openxmlformats.org/officeDocument/2006/relationships/image" Target="../media/image18.jpeg"/><Relationship Id="rId1" Type="http://schemas.openxmlformats.org/officeDocument/2006/relationships/tags" Target="../tags/tag21.xml"/><Relationship Id="rId2" Type="http://schemas.openxmlformats.org/officeDocument/2006/relationships/tags" Target="../tags/tag22.xml"/></Relationships>
</file>

<file path=ppt/slides/_rels/slide13.xml.rels><?xml version="1.0" encoding="UTF-8" standalone="yes"?>
<Relationships xmlns="http://schemas.openxmlformats.org/package/2006/relationships"><Relationship Id="rId3" Type="http://schemas.openxmlformats.org/officeDocument/2006/relationships/tags" Target="../tags/tag27.xml"/><Relationship Id="rId4" Type="http://schemas.openxmlformats.org/officeDocument/2006/relationships/slideLayout" Target="../slideLayouts/slideLayout12.xml"/><Relationship Id="rId5" Type="http://schemas.openxmlformats.org/officeDocument/2006/relationships/notesSlide" Target="../notesSlides/notesSlide13.xml"/><Relationship Id="rId6" Type="http://schemas.openxmlformats.org/officeDocument/2006/relationships/image" Target="../media/image19.tiff"/><Relationship Id="rId7" Type="http://schemas.openxmlformats.org/officeDocument/2006/relationships/image" Target="../media/image20.jpeg"/><Relationship Id="rId1" Type="http://schemas.openxmlformats.org/officeDocument/2006/relationships/tags" Target="../tags/tag25.xml"/><Relationship Id="rId2" Type="http://schemas.openxmlformats.org/officeDocument/2006/relationships/tags" Target="../tags/tag2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21.jpeg"/><Relationship Id="rId1" Type="http://schemas.openxmlformats.org/officeDocument/2006/relationships/tags" Target="../tags/tag28.xml"/><Relationship Id="rId2"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15.xml"/><Relationship Id="rId5" Type="http://schemas.openxmlformats.org/officeDocument/2006/relationships/image" Target="../media/image22.jpeg"/><Relationship Id="rId1" Type="http://schemas.openxmlformats.org/officeDocument/2006/relationships/tags" Target="../tags/tag29.xml"/><Relationship Id="rId2" Type="http://schemas.openxmlformats.org/officeDocument/2006/relationships/tags" Target="../tags/tag30.xml"/></Relationships>
</file>

<file path=ppt/slides/_rels/slide16.xml.rels><?xml version="1.0" encoding="UTF-8" standalone="yes"?>
<Relationships xmlns="http://schemas.openxmlformats.org/package/2006/relationships"><Relationship Id="rId3" Type="http://schemas.openxmlformats.org/officeDocument/2006/relationships/tags" Target="../tags/tag33.xml"/><Relationship Id="rId4" Type="http://schemas.openxmlformats.org/officeDocument/2006/relationships/slideLayout" Target="../slideLayouts/slideLayout12.xml"/><Relationship Id="rId5" Type="http://schemas.openxmlformats.org/officeDocument/2006/relationships/notesSlide" Target="../notesSlides/notesSlide16.xml"/><Relationship Id="rId6" Type="http://schemas.openxmlformats.org/officeDocument/2006/relationships/image" Target="../media/image23.jpeg"/><Relationship Id="rId7" Type="http://schemas.openxmlformats.org/officeDocument/2006/relationships/image" Target="../media/image19.tiff"/><Relationship Id="rId1" Type="http://schemas.openxmlformats.org/officeDocument/2006/relationships/tags" Target="../tags/tag31.xml"/><Relationship Id="rId2" Type="http://schemas.openxmlformats.org/officeDocument/2006/relationships/tags" Target="../tags/tag32.xml"/></Relationships>
</file>

<file path=ppt/slides/_rels/slide17.xml.rels><?xml version="1.0" encoding="UTF-8" standalone="yes"?>
<Relationships xmlns="http://schemas.openxmlformats.org/package/2006/relationships"><Relationship Id="rId3" Type="http://schemas.openxmlformats.org/officeDocument/2006/relationships/tags" Target="../tags/tag36.xml"/><Relationship Id="rId4" Type="http://schemas.openxmlformats.org/officeDocument/2006/relationships/slideLayout" Target="../slideLayouts/slideLayout12.xml"/><Relationship Id="rId5" Type="http://schemas.openxmlformats.org/officeDocument/2006/relationships/notesSlide" Target="../notesSlides/notesSlide17.xml"/><Relationship Id="rId6" Type="http://schemas.openxmlformats.org/officeDocument/2006/relationships/image" Target="../media/image20.jpeg"/><Relationship Id="rId7" Type="http://schemas.openxmlformats.org/officeDocument/2006/relationships/image" Target="../media/image24.jpeg"/><Relationship Id="rId1" Type="http://schemas.openxmlformats.org/officeDocument/2006/relationships/tags" Target="../tags/tag34.xml"/><Relationship Id="rId2" Type="http://schemas.openxmlformats.org/officeDocument/2006/relationships/tags" Target="../tags/tag35.xml"/></Relationships>
</file>

<file path=ppt/slides/_rels/slide18.xml.rels><?xml version="1.0" encoding="UTF-8" standalone="yes"?>
<Relationships xmlns="http://schemas.openxmlformats.org/package/2006/relationships"><Relationship Id="rId3" Type="http://schemas.openxmlformats.org/officeDocument/2006/relationships/tags" Target="../tags/tag39.xml"/><Relationship Id="rId4" Type="http://schemas.openxmlformats.org/officeDocument/2006/relationships/slideLayout" Target="../slideLayouts/slideLayout12.xml"/><Relationship Id="rId5" Type="http://schemas.openxmlformats.org/officeDocument/2006/relationships/notesSlide" Target="../notesSlides/notesSlide18.xml"/><Relationship Id="rId6" Type="http://schemas.openxmlformats.org/officeDocument/2006/relationships/image" Target="../media/image17.tiff"/><Relationship Id="rId7" Type="http://schemas.openxmlformats.org/officeDocument/2006/relationships/image" Target="../media/image18.jpeg"/><Relationship Id="rId1" Type="http://schemas.openxmlformats.org/officeDocument/2006/relationships/tags" Target="../tags/tag37.xml"/><Relationship Id="rId2" Type="http://schemas.openxmlformats.org/officeDocument/2006/relationships/tags" Target="../tags/tag3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19.xml"/><Relationship Id="rId5" Type="http://schemas.openxmlformats.org/officeDocument/2006/relationships/image" Target="../media/image25.jpeg"/><Relationship Id="rId1" Type="http://schemas.openxmlformats.org/officeDocument/2006/relationships/tags" Target="../tags/tag40.xml"/><Relationship Id="rId2" Type="http://schemas.openxmlformats.org/officeDocument/2006/relationships/tags" Target="../tags/tag4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2.xml"/><Relationship Id="rId5" Type="http://schemas.openxmlformats.org/officeDocument/2006/relationships/image" Target="../media/image5.jpeg"/><Relationship Id="rId1" Type="http://schemas.openxmlformats.org/officeDocument/2006/relationships/tags" Target="../tags/tag2.xml"/><Relationship Id="rId2"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20.xml"/><Relationship Id="rId5" Type="http://schemas.openxmlformats.org/officeDocument/2006/relationships/image" Target="../media/image18.jpeg"/><Relationship Id="rId1" Type="http://schemas.openxmlformats.org/officeDocument/2006/relationships/tags" Target="../tags/tag42.xml"/><Relationship Id="rId2" Type="http://schemas.openxmlformats.org/officeDocument/2006/relationships/tags" Target="../tags/tag43.xml"/></Relationships>
</file>

<file path=ppt/slides/_rels/slide21.xml.rels><?xml version="1.0" encoding="UTF-8" standalone="yes"?>
<Relationships xmlns="http://schemas.openxmlformats.org/package/2006/relationships"><Relationship Id="rId3" Type="http://schemas.openxmlformats.org/officeDocument/2006/relationships/tags" Target="../tags/tag46.xml"/><Relationship Id="rId4" Type="http://schemas.openxmlformats.org/officeDocument/2006/relationships/tags" Target="../tags/tag47.xml"/><Relationship Id="rId5" Type="http://schemas.openxmlformats.org/officeDocument/2006/relationships/tags" Target="../tags/tag48.xml"/><Relationship Id="rId6" Type="http://schemas.openxmlformats.org/officeDocument/2006/relationships/slideLayout" Target="../slideLayouts/slideLayout12.xml"/><Relationship Id="rId7" Type="http://schemas.openxmlformats.org/officeDocument/2006/relationships/notesSlide" Target="../notesSlides/notesSlide21.xml"/><Relationship Id="rId8" Type="http://schemas.openxmlformats.org/officeDocument/2006/relationships/image" Target="../media/image26.jpeg"/><Relationship Id="rId9" Type="http://schemas.openxmlformats.org/officeDocument/2006/relationships/image" Target="../media/image27.jpeg"/><Relationship Id="rId10" Type="http://schemas.openxmlformats.org/officeDocument/2006/relationships/image" Target="../media/image28.jpeg"/><Relationship Id="rId11" Type="http://schemas.openxmlformats.org/officeDocument/2006/relationships/image" Target="../media/image29.jpeg"/><Relationship Id="rId1" Type="http://schemas.openxmlformats.org/officeDocument/2006/relationships/tags" Target="../tags/tag44.xml"/><Relationship Id="rId2" Type="http://schemas.openxmlformats.org/officeDocument/2006/relationships/tags" Target="../tags/tag45.xml"/></Relationships>
</file>

<file path=ppt/slides/_rels/slide22.xml.rels><?xml version="1.0" encoding="UTF-8" standalone="yes"?>
<Relationships xmlns="http://schemas.openxmlformats.org/package/2006/relationships"><Relationship Id="rId3" Type="http://schemas.openxmlformats.org/officeDocument/2006/relationships/tags" Target="../tags/tag51.xml"/><Relationship Id="rId4" Type="http://schemas.openxmlformats.org/officeDocument/2006/relationships/tags" Target="../tags/tag52.xml"/><Relationship Id="rId5" Type="http://schemas.openxmlformats.org/officeDocument/2006/relationships/slideLayout" Target="../slideLayouts/slideLayout12.xml"/><Relationship Id="rId6" Type="http://schemas.openxmlformats.org/officeDocument/2006/relationships/notesSlide" Target="../notesSlides/notesSlide22.xml"/><Relationship Id="rId7" Type="http://schemas.openxmlformats.org/officeDocument/2006/relationships/image" Target="../media/image30.jpeg"/><Relationship Id="rId8" Type="http://schemas.openxmlformats.org/officeDocument/2006/relationships/image" Target="../media/image31.jpeg"/><Relationship Id="rId9" Type="http://schemas.openxmlformats.org/officeDocument/2006/relationships/image" Target="../media/image32.jpeg"/><Relationship Id="rId1" Type="http://schemas.openxmlformats.org/officeDocument/2006/relationships/tags" Target="../tags/tag49.xml"/><Relationship Id="rId2" Type="http://schemas.openxmlformats.org/officeDocument/2006/relationships/tags" Target="../tags/tag50.xml"/></Relationships>
</file>

<file path=ppt/slides/_rels/slide23.xml.rels><?xml version="1.0" encoding="UTF-8" standalone="yes"?>
<Relationships xmlns="http://schemas.openxmlformats.org/package/2006/relationships"><Relationship Id="rId3" Type="http://schemas.openxmlformats.org/officeDocument/2006/relationships/tags" Target="../tags/tag55.xml"/><Relationship Id="rId4" Type="http://schemas.openxmlformats.org/officeDocument/2006/relationships/tags" Target="../tags/tag56.xml"/><Relationship Id="rId5" Type="http://schemas.openxmlformats.org/officeDocument/2006/relationships/tags" Target="../tags/tag57.xml"/><Relationship Id="rId6" Type="http://schemas.openxmlformats.org/officeDocument/2006/relationships/slideLayout" Target="../slideLayouts/slideLayout12.xml"/><Relationship Id="rId7" Type="http://schemas.openxmlformats.org/officeDocument/2006/relationships/notesSlide" Target="../notesSlides/notesSlide23.xml"/><Relationship Id="rId8" Type="http://schemas.openxmlformats.org/officeDocument/2006/relationships/image" Target="../media/image33.emf"/><Relationship Id="rId9" Type="http://schemas.openxmlformats.org/officeDocument/2006/relationships/image" Target="../media/image34.jpeg"/><Relationship Id="rId10" Type="http://schemas.openxmlformats.org/officeDocument/2006/relationships/image" Target="../media/image35.jpeg"/><Relationship Id="rId11" Type="http://schemas.openxmlformats.org/officeDocument/2006/relationships/image" Target="../media/image36.jpeg"/><Relationship Id="rId1" Type="http://schemas.openxmlformats.org/officeDocument/2006/relationships/tags" Target="../tags/tag53.xml"/><Relationship Id="rId2" Type="http://schemas.openxmlformats.org/officeDocument/2006/relationships/tags" Target="../tags/tag54.xml"/></Relationships>
</file>

<file path=ppt/slides/_rels/slide24.xml.rels><?xml version="1.0" encoding="UTF-8" standalone="yes"?>
<Relationships xmlns="http://schemas.openxmlformats.org/package/2006/relationships"><Relationship Id="rId3" Type="http://schemas.openxmlformats.org/officeDocument/2006/relationships/tags" Target="../tags/tag60.xml"/><Relationship Id="rId4" Type="http://schemas.openxmlformats.org/officeDocument/2006/relationships/slideLayout" Target="../slideLayouts/slideLayout12.xml"/><Relationship Id="rId5" Type="http://schemas.openxmlformats.org/officeDocument/2006/relationships/notesSlide" Target="../notesSlides/notesSlide24.xml"/><Relationship Id="rId6" Type="http://schemas.openxmlformats.org/officeDocument/2006/relationships/image" Target="../media/image37.jpeg"/><Relationship Id="rId7" Type="http://schemas.openxmlformats.org/officeDocument/2006/relationships/image" Target="../media/image38.jpeg"/><Relationship Id="rId1" Type="http://schemas.openxmlformats.org/officeDocument/2006/relationships/tags" Target="../tags/tag58.xml"/><Relationship Id="rId2" Type="http://schemas.openxmlformats.org/officeDocument/2006/relationships/tags" Target="../tags/tag59.xml"/></Relationships>
</file>

<file path=ppt/slides/_rels/slide25.xml.rels><?xml version="1.0" encoding="UTF-8" standalone="yes"?>
<Relationships xmlns="http://schemas.openxmlformats.org/package/2006/relationships"><Relationship Id="rId3" Type="http://schemas.openxmlformats.org/officeDocument/2006/relationships/tags" Target="../tags/tag63.xml"/><Relationship Id="rId4" Type="http://schemas.openxmlformats.org/officeDocument/2006/relationships/slideLayout" Target="../slideLayouts/slideLayout12.xml"/><Relationship Id="rId5" Type="http://schemas.openxmlformats.org/officeDocument/2006/relationships/notesSlide" Target="../notesSlides/notesSlide25.xml"/><Relationship Id="rId6" Type="http://schemas.openxmlformats.org/officeDocument/2006/relationships/image" Target="../media/image39.jpeg"/><Relationship Id="rId7" Type="http://schemas.openxmlformats.org/officeDocument/2006/relationships/image" Target="../media/image40.jpeg"/><Relationship Id="rId1" Type="http://schemas.openxmlformats.org/officeDocument/2006/relationships/tags" Target="../tags/tag61.xml"/><Relationship Id="rId2" Type="http://schemas.openxmlformats.org/officeDocument/2006/relationships/tags" Target="../tags/tag62.xml"/></Relationships>
</file>

<file path=ppt/slides/_rels/slide26.xml.rels><?xml version="1.0" encoding="UTF-8" standalone="yes"?>
<Relationships xmlns="http://schemas.openxmlformats.org/package/2006/relationships"><Relationship Id="rId3" Type="http://schemas.openxmlformats.org/officeDocument/2006/relationships/tags" Target="../tags/tag66.xml"/><Relationship Id="rId4" Type="http://schemas.openxmlformats.org/officeDocument/2006/relationships/slideLayout" Target="../slideLayouts/slideLayout12.xml"/><Relationship Id="rId5" Type="http://schemas.openxmlformats.org/officeDocument/2006/relationships/notesSlide" Target="../notesSlides/notesSlide26.xml"/><Relationship Id="rId6" Type="http://schemas.openxmlformats.org/officeDocument/2006/relationships/image" Target="../media/image41.jpeg"/><Relationship Id="rId7" Type="http://schemas.openxmlformats.org/officeDocument/2006/relationships/image" Target="../media/image40.jpeg"/><Relationship Id="rId1" Type="http://schemas.openxmlformats.org/officeDocument/2006/relationships/tags" Target="../tags/tag64.xml"/><Relationship Id="rId2" Type="http://schemas.openxmlformats.org/officeDocument/2006/relationships/tags" Target="../tags/tag65.xml"/></Relationships>
</file>

<file path=ppt/slides/_rels/slide27.xml.rels><?xml version="1.0" encoding="UTF-8" standalone="yes"?>
<Relationships xmlns="http://schemas.openxmlformats.org/package/2006/relationships"><Relationship Id="rId3" Type="http://schemas.openxmlformats.org/officeDocument/2006/relationships/tags" Target="../tags/tag69.xml"/><Relationship Id="rId4" Type="http://schemas.openxmlformats.org/officeDocument/2006/relationships/slideLayout" Target="../slideLayouts/slideLayout12.xml"/><Relationship Id="rId5" Type="http://schemas.openxmlformats.org/officeDocument/2006/relationships/notesSlide" Target="../notesSlides/notesSlide27.xml"/><Relationship Id="rId6" Type="http://schemas.openxmlformats.org/officeDocument/2006/relationships/image" Target="../media/image42.jpeg"/><Relationship Id="rId7" Type="http://schemas.openxmlformats.org/officeDocument/2006/relationships/image" Target="../media/image43.jpeg"/><Relationship Id="rId1" Type="http://schemas.openxmlformats.org/officeDocument/2006/relationships/tags" Target="../tags/tag67.xml"/><Relationship Id="rId2" Type="http://schemas.openxmlformats.org/officeDocument/2006/relationships/tags" Target="../tags/tag68.xml"/></Relationships>
</file>

<file path=ppt/slides/_rels/slide28.xml.rels><?xml version="1.0" encoding="UTF-8" standalone="yes"?>
<Relationships xmlns="http://schemas.openxmlformats.org/package/2006/relationships"><Relationship Id="rId11" Type="http://schemas.openxmlformats.org/officeDocument/2006/relationships/image" Target="../media/image46.jpeg"/><Relationship Id="rId12" Type="http://schemas.openxmlformats.org/officeDocument/2006/relationships/image" Target="../media/image47.jpeg"/><Relationship Id="rId13" Type="http://schemas.openxmlformats.org/officeDocument/2006/relationships/image" Target="../media/image48.jpeg"/><Relationship Id="rId1" Type="http://schemas.openxmlformats.org/officeDocument/2006/relationships/tags" Target="../tags/tag70.xml"/><Relationship Id="rId2" Type="http://schemas.openxmlformats.org/officeDocument/2006/relationships/tags" Target="../tags/tag71.xml"/><Relationship Id="rId3" Type="http://schemas.openxmlformats.org/officeDocument/2006/relationships/tags" Target="../tags/tag72.xml"/><Relationship Id="rId4" Type="http://schemas.openxmlformats.org/officeDocument/2006/relationships/tags" Target="../tags/tag73.xml"/><Relationship Id="rId5" Type="http://schemas.openxmlformats.org/officeDocument/2006/relationships/tags" Target="../tags/tag74.xml"/><Relationship Id="rId6" Type="http://schemas.openxmlformats.org/officeDocument/2006/relationships/tags" Target="../tags/tag75.xml"/><Relationship Id="rId7" Type="http://schemas.openxmlformats.org/officeDocument/2006/relationships/slideLayout" Target="../slideLayouts/slideLayout12.xml"/><Relationship Id="rId8" Type="http://schemas.openxmlformats.org/officeDocument/2006/relationships/notesSlide" Target="../notesSlides/notesSlide28.xml"/><Relationship Id="rId9" Type="http://schemas.openxmlformats.org/officeDocument/2006/relationships/image" Target="../media/image44.jpeg"/><Relationship Id="rId10" Type="http://schemas.openxmlformats.org/officeDocument/2006/relationships/image" Target="../media/image45.jpeg"/></Relationships>
</file>

<file path=ppt/slides/_rels/slide29.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3.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12.xml"/><Relationship Id="rId5" Type="http://schemas.openxmlformats.org/officeDocument/2006/relationships/notesSlide" Target="../notesSlides/notesSlide3.xml"/><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tags" Target="../tags/tag4.xml"/><Relationship Id="rId2"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49.emf"/><Relationship Id="rId1" Type="http://schemas.openxmlformats.org/officeDocument/2006/relationships/tags" Target="../tags/tag77.xml"/><Relationship Id="rId2"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49.emf"/><Relationship Id="rId5" Type="http://schemas.openxmlformats.org/officeDocument/2006/relationships/image" Target="../media/image50.jpeg"/><Relationship Id="rId1" Type="http://schemas.openxmlformats.org/officeDocument/2006/relationships/tags" Target="../tags/tag78.xml"/><Relationship Id="rId2"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49.emf"/><Relationship Id="rId5" Type="http://schemas.openxmlformats.org/officeDocument/2006/relationships/image" Target="../media/image51.jpeg"/><Relationship Id="rId1" Type="http://schemas.openxmlformats.org/officeDocument/2006/relationships/tags" Target="../tags/tag79.xml"/><Relationship Id="rId2"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49.emf"/><Relationship Id="rId5" Type="http://schemas.openxmlformats.org/officeDocument/2006/relationships/image" Target="../media/image52.jpeg"/><Relationship Id="rId1" Type="http://schemas.openxmlformats.org/officeDocument/2006/relationships/tags" Target="../tags/tag80.xml"/><Relationship Id="rId2"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49.emf"/><Relationship Id="rId5" Type="http://schemas.openxmlformats.org/officeDocument/2006/relationships/image" Target="../media/image53.jpeg"/><Relationship Id="rId1" Type="http://schemas.openxmlformats.org/officeDocument/2006/relationships/tags" Target="../tags/tag81.xml"/><Relationship Id="rId2"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tags" Target="../tags/tag84.xml"/><Relationship Id="rId4" Type="http://schemas.openxmlformats.org/officeDocument/2006/relationships/slideLayout" Target="../slideLayouts/slideLayout12.xml"/><Relationship Id="rId5" Type="http://schemas.openxmlformats.org/officeDocument/2006/relationships/notesSlide" Target="../notesSlides/notesSlide35.xml"/><Relationship Id="rId6" Type="http://schemas.openxmlformats.org/officeDocument/2006/relationships/image" Target="../media/image54.jpeg"/><Relationship Id="rId7" Type="http://schemas.openxmlformats.org/officeDocument/2006/relationships/image" Target="../media/image5.jpeg"/><Relationship Id="rId1" Type="http://schemas.openxmlformats.org/officeDocument/2006/relationships/tags" Target="../tags/tag82.xml"/><Relationship Id="rId2" Type="http://schemas.openxmlformats.org/officeDocument/2006/relationships/tags" Target="../tags/tag8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36.xml"/><Relationship Id="rId5" Type="http://schemas.openxmlformats.org/officeDocument/2006/relationships/image" Target="../media/image55.jpeg"/><Relationship Id="rId1" Type="http://schemas.openxmlformats.org/officeDocument/2006/relationships/tags" Target="../tags/tag85.xml"/><Relationship Id="rId2" Type="http://schemas.openxmlformats.org/officeDocument/2006/relationships/tags" Target="../tags/tag8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37.xml"/><Relationship Id="rId5" Type="http://schemas.openxmlformats.org/officeDocument/2006/relationships/image" Target="../media/image56.jpeg"/><Relationship Id="rId1" Type="http://schemas.openxmlformats.org/officeDocument/2006/relationships/tags" Target="../tags/tag87.xml"/><Relationship Id="rId2" Type="http://schemas.openxmlformats.org/officeDocument/2006/relationships/tags" Target="../tags/tag88.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38.xml"/><Relationship Id="rId5" Type="http://schemas.openxmlformats.org/officeDocument/2006/relationships/image" Target="../media/image55.jpeg"/><Relationship Id="rId1" Type="http://schemas.openxmlformats.org/officeDocument/2006/relationships/tags" Target="../tags/tag89.xml"/><Relationship Id="rId2" Type="http://schemas.openxmlformats.org/officeDocument/2006/relationships/tags" Target="../tags/tag90.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39.xml"/><Relationship Id="rId5" Type="http://schemas.openxmlformats.org/officeDocument/2006/relationships/image" Target="../media/image56.jpeg"/><Relationship Id="rId1" Type="http://schemas.openxmlformats.org/officeDocument/2006/relationships/tags" Target="../tags/tag91.xml"/><Relationship Id="rId2" Type="http://schemas.openxmlformats.org/officeDocument/2006/relationships/tags" Target="../tags/tag9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png"/><Relationship Id="rId5" Type="http://schemas.openxmlformats.org/officeDocument/2006/relationships/oleObject" Target="../embeddings/Microsoft_Excel_Chart1.xls"/><Relationship Id="rId6" Type="http://schemas.openxmlformats.org/officeDocument/2006/relationships/image" Target="../media/image8.png"/><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40.xml"/><Relationship Id="rId5" Type="http://schemas.openxmlformats.org/officeDocument/2006/relationships/image" Target="../media/image22.jpeg"/><Relationship Id="rId1" Type="http://schemas.openxmlformats.org/officeDocument/2006/relationships/tags" Target="../tags/tag93.xml"/><Relationship Id="rId2" Type="http://schemas.openxmlformats.org/officeDocument/2006/relationships/tags" Target="../tags/tag94.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41.xml"/><Relationship Id="rId5" Type="http://schemas.openxmlformats.org/officeDocument/2006/relationships/image" Target="../media/image57.jpeg"/><Relationship Id="rId1" Type="http://schemas.openxmlformats.org/officeDocument/2006/relationships/tags" Target="../tags/tag95.xml"/><Relationship Id="rId2" Type="http://schemas.openxmlformats.org/officeDocument/2006/relationships/tags" Target="../tags/tag96.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hyperlink" Target="02-Agile-Core.pptx"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9.jpeg"/><Relationship Id="rId1" Type="http://schemas.openxmlformats.org/officeDocument/2006/relationships/tags" Target="../tags/tag7.xml"/><Relationship Id="rId2"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10.jpeg"/><Relationship Id="rId1" Type="http://schemas.openxmlformats.org/officeDocument/2006/relationships/tags" Target="../tags/tag8.xml"/><Relationship Id="rId2"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7.xml"/><Relationship Id="rId5" Type="http://schemas.openxmlformats.org/officeDocument/2006/relationships/image" Target="../media/image11.wmf"/><Relationship Id="rId1" Type="http://schemas.openxmlformats.org/officeDocument/2006/relationships/tags" Target="../tags/tag9.xml"/><Relationship Id="rId2" Type="http://schemas.openxmlformats.org/officeDocument/2006/relationships/tags" Target="../tags/tag1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xml"/><Relationship Id="rId5" Type="http://schemas.openxmlformats.org/officeDocument/2006/relationships/image" Target="../media/image12.png"/><Relationship Id="rId1" Type="http://schemas.openxmlformats.org/officeDocument/2006/relationships/tags" Target="../tags/tag11.xml"/><Relationship Id="rId2" Type="http://schemas.openxmlformats.org/officeDocument/2006/relationships/tags" Target="../tags/tag12.xml"/></Relationships>
</file>

<file path=ppt/slides/_rels/slide9.xml.rels><?xml version="1.0" encoding="UTF-8" standalone="yes"?>
<Relationships xmlns="http://schemas.openxmlformats.org/package/2006/relationships"><Relationship Id="rId3" Type="http://schemas.openxmlformats.org/officeDocument/2006/relationships/tags" Target="../tags/tag15.xml"/><Relationship Id="rId4" Type="http://schemas.openxmlformats.org/officeDocument/2006/relationships/slideLayout" Target="../slideLayouts/slideLayout1.xml"/><Relationship Id="rId5" Type="http://schemas.openxmlformats.org/officeDocument/2006/relationships/notesSlide" Target="../notesSlides/notesSlide9.xml"/><Relationship Id="rId6" Type="http://schemas.openxmlformats.org/officeDocument/2006/relationships/image" Target="../media/image13.png"/><Relationship Id="rId7" Type="http://schemas.openxmlformats.org/officeDocument/2006/relationships/image" Target="../media/image12.png"/><Relationship Id="rId1" Type="http://schemas.openxmlformats.org/officeDocument/2006/relationships/tags" Target="../tags/tag13.xml"/><Relationship Id="rId2"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Origins of Agile Software </a:t>
            </a:r>
            <a:r>
              <a:rPr lang="en-US" dirty="0" smtClean="0"/>
              <a:t>Development</a:t>
            </a:r>
            <a:endParaRPr lang="en-US" dirty="0"/>
          </a:p>
        </p:txBody>
      </p:sp>
      <p:sp>
        <p:nvSpPr>
          <p:cNvPr id="3" name="Subtitle 2"/>
          <p:cNvSpPr>
            <a:spLocks noGrp="1"/>
          </p:cNvSpPr>
          <p:nvPr>
            <p:ph type="subTitle" idx="1"/>
          </p:nvPr>
        </p:nvSpPr>
        <p:spPr/>
        <p:txBody>
          <a:bodyPr/>
          <a:lstStyle/>
          <a:p>
            <a:r>
              <a:rPr lang="en-US" dirty="0"/>
              <a:t>A Module in Agile </a:t>
            </a:r>
            <a:r>
              <a:rPr lang="en-US" dirty="0" smtClean="0"/>
              <a:t>Fundamentals</a:t>
            </a:r>
            <a:endParaRPr lang="en-US" dirty="0"/>
          </a:p>
        </p:txBody>
      </p:sp>
    </p:spTree>
    <p:extLst>
      <p:ext uri="{BB962C8B-B14F-4D97-AF65-F5344CB8AC3E}">
        <p14:creationId xmlns:p14="http://schemas.microsoft.com/office/powerpoint/2010/main" val="3804864792"/>
      </p:ext>
    </p:extLst>
  </p:cSld>
  <p:clrMapOvr>
    <a:masterClrMapping/>
  </p:clrMapOvr>
  <p:transition xmlns:p14="http://schemas.microsoft.com/office/powerpoint/2010/mai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6858000"/>
          </a:xfrm>
        </p:spPr>
        <p:txBody>
          <a:bodyPr/>
          <a:lstStyle/>
          <a:p>
            <a:pPr algn="ctr"/>
            <a:r>
              <a:rPr lang="en-US" dirty="0" smtClean="0"/>
              <a:t>100,000 </a:t>
            </a:r>
            <a:r>
              <a:rPr lang="en-US" dirty="0" err="1" smtClean="0"/>
              <a:t>x</a:t>
            </a:r>
            <a:r>
              <a:rPr lang="en-US" dirty="0" smtClean="0"/>
              <a:t> $850</a:t>
            </a:r>
            <a:br>
              <a:rPr lang="en-US" dirty="0" smtClean="0"/>
            </a:br>
            <a:r>
              <a:rPr lang="en-US" dirty="0" smtClean="0"/>
              <a:t>=</a:t>
            </a:r>
            <a:br>
              <a:rPr lang="en-US" dirty="0" smtClean="0"/>
            </a:br>
            <a:r>
              <a:rPr lang="en-US" dirty="0" smtClean="0"/>
              <a:t>$85,000,000</a:t>
            </a:r>
            <a:br>
              <a:rPr lang="en-US" dirty="0" smtClean="0"/>
            </a:br>
            <a:r>
              <a:rPr lang="en-US" dirty="0" smtClean="0"/>
              <a:t/>
            </a:r>
            <a:br>
              <a:rPr lang="en-US" dirty="0" smtClean="0"/>
            </a:br>
            <a:r>
              <a:rPr lang="en-US" dirty="0" smtClean="0"/>
              <a:t>EIGHTY-FIVE MILLION DOLLARS</a:t>
            </a:r>
            <a:endParaRPr lang="en-US" dirty="0"/>
          </a:p>
        </p:txBody>
      </p:sp>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iterate type="wd">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2_strip-3.jpg"/>
          <p:cNvPicPr>
            <a:picLocks noChangeAspect="1"/>
          </p:cNvPicPr>
          <p:nvPr>
            <p:custDataLst>
              <p:tags r:id="rId2"/>
            </p:custDataLst>
          </p:nvPr>
        </p:nvPicPr>
        <p:blipFill>
          <a:blip r:embed="rId7"/>
          <a:stretch>
            <a:fillRect/>
          </a:stretch>
        </p:blipFill>
        <p:spPr>
          <a:xfrm>
            <a:off x="2133407" y="0"/>
            <a:ext cx="4652412" cy="6858000"/>
          </a:xfrm>
          <a:prstGeom prst="rect">
            <a:avLst/>
          </a:prstGeom>
        </p:spPr>
      </p:pic>
      <p:pic>
        <p:nvPicPr>
          <p:cNvPr id="11" name="Picture 10" descr="2_strip-2.jpg"/>
          <p:cNvPicPr>
            <a:picLocks noChangeAspect="1"/>
          </p:cNvPicPr>
          <p:nvPr>
            <p:custDataLst>
              <p:tags r:id="rId3"/>
            </p:custDataLst>
          </p:nvPr>
        </p:nvPicPr>
        <p:blipFill>
          <a:blip r:embed="rId8"/>
          <a:stretch>
            <a:fillRect/>
          </a:stretch>
        </p:blipFill>
        <p:spPr>
          <a:xfrm>
            <a:off x="2926040" y="0"/>
            <a:ext cx="3067146" cy="6858000"/>
          </a:xfrm>
          <a:prstGeom prst="rect">
            <a:avLst/>
          </a:prstGeom>
        </p:spPr>
      </p:pic>
      <p:pic>
        <p:nvPicPr>
          <p:cNvPr id="10" name="Picture 9" descr="2_strip-1.jpg"/>
          <p:cNvPicPr>
            <a:picLocks noChangeAspect="1"/>
          </p:cNvPicPr>
          <p:nvPr>
            <p:custDataLst>
              <p:tags r:id="rId4"/>
            </p:custDataLst>
          </p:nvPr>
        </p:nvPicPr>
        <p:blipFill>
          <a:blip r:embed="rId9"/>
          <a:stretch>
            <a:fillRect/>
          </a:stretch>
        </p:blipFill>
        <p:spPr>
          <a:xfrm>
            <a:off x="2630046" y="0"/>
            <a:ext cx="3659134" cy="6858000"/>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en_schwaber_scrum.tif"/>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3345580" y="951131"/>
            <a:ext cx="2713190" cy="5449669"/>
          </a:xfrm>
          <a:prstGeom prst="rect">
            <a:avLst/>
          </a:prstGeom>
        </p:spPr>
      </p:pic>
      <p:sp>
        <p:nvSpPr>
          <p:cNvPr id="5" name="TextBox 4"/>
          <p:cNvSpPr txBox="1"/>
          <p:nvPr/>
        </p:nvSpPr>
        <p:spPr>
          <a:xfrm>
            <a:off x="838200" y="316468"/>
            <a:ext cx="6391493" cy="369332"/>
          </a:xfrm>
          <a:prstGeom prst="rect">
            <a:avLst/>
          </a:prstGeom>
          <a:noFill/>
        </p:spPr>
        <p:txBody>
          <a:bodyPr wrap="none" rtlCol="0">
            <a:spAutoFit/>
          </a:bodyPr>
          <a:lstStyle/>
          <a:p>
            <a:pPr algn="ctr">
              <a:spcAft>
                <a:spcPts val="600"/>
              </a:spcAft>
            </a:pPr>
            <a:r>
              <a:rPr lang="en-US" dirty="0" smtClean="0"/>
              <a:t>…an agile process to manage and control development work</a:t>
            </a:r>
            <a:endParaRPr lang="en-US" dirty="0"/>
          </a:p>
        </p:txBody>
      </p:sp>
      <p:sp>
        <p:nvSpPr>
          <p:cNvPr id="6" name="TextBox 5"/>
          <p:cNvSpPr txBox="1"/>
          <p:nvPr/>
        </p:nvSpPr>
        <p:spPr>
          <a:xfrm>
            <a:off x="838200" y="304800"/>
            <a:ext cx="4878259" cy="369332"/>
          </a:xfrm>
          <a:prstGeom prst="rect">
            <a:avLst/>
          </a:prstGeom>
          <a:noFill/>
        </p:spPr>
        <p:txBody>
          <a:bodyPr wrap="none" rtlCol="0">
            <a:spAutoFit/>
          </a:bodyPr>
          <a:lstStyle/>
          <a:p>
            <a:pPr algn="ctr">
              <a:spcAft>
                <a:spcPts val="600"/>
              </a:spcAft>
            </a:pPr>
            <a:r>
              <a:rPr lang="en-US" dirty="0" smtClean="0"/>
              <a:t>…a wrapper for existing engineering practices</a:t>
            </a:r>
            <a:endParaRPr lang="en-US" dirty="0"/>
          </a:p>
        </p:txBody>
      </p:sp>
      <p:sp>
        <p:nvSpPr>
          <p:cNvPr id="7" name="TextBox 6"/>
          <p:cNvSpPr txBox="1"/>
          <p:nvPr/>
        </p:nvSpPr>
        <p:spPr>
          <a:xfrm>
            <a:off x="838201" y="344269"/>
            <a:ext cx="7238999" cy="646331"/>
          </a:xfrm>
          <a:prstGeom prst="rect">
            <a:avLst/>
          </a:prstGeom>
          <a:noFill/>
        </p:spPr>
        <p:txBody>
          <a:bodyPr wrap="square" rtlCol="0">
            <a:spAutoFit/>
          </a:bodyPr>
          <a:lstStyle/>
          <a:p>
            <a:pPr algn="ctr">
              <a:spcAft>
                <a:spcPts val="600"/>
              </a:spcAft>
            </a:pPr>
            <a:r>
              <a:rPr lang="en-US" dirty="0" smtClean="0"/>
              <a:t>…a team-based approach to iteratively, incrementally develop systems and products when requirements are rapidly changing</a:t>
            </a:r>
            <a:endParaRPr lang="en-US" dirty="0"/>
          </a:p>
        </p:txBody>
      </p:sp>
      <p:sp>
        <p:nvSpPr>
          <p:cNvPr id="8" name="TextBox 7"/>
          <p:cNvSpPr txBox="1"/>
          <p:nvPr/>
        </p:nvSpPr>
        <p:spPr>
          <a:xfrm>
            <a:off x="838200" y="316468"/>
            <a:ext cx="7225055" cy="369332"/>
          </a:xfrm>
          <a:prstGeom prst="rect">
            <a:avLst/>
          </a:prstGeom>
          <a:noFill/>
        </p:spPr>
        <p:txBody>
          <a:bodyPr wrap="none" rtlCol="0">
            <a:spAutoFit/>
          </a:bodyPr>
          <a:lstStyle/>
          <a:p>
            <a:pPr algn="ctr">
              <a:spcAft>
                <a:spcPts val="600"/>
              </a:spcAft>
            </a:pPr>
            <a:r>
              <a:rPr lang="en-US" dirty="0" smtClean="0"/>
              <a:t>…a process that controls the chaos of conflicting interests and needs</a:t>
            </a:r>
            <a:endParaRPr lang="en-US" dirty="0"/>
          </a:p>
        </p:txBody>
      </p:sp>
      <p:sp>
        <p:nvSpPr>
          <p:cNvPr id="9" name="TextBox 8"/>
          <p:cNvSpPr txBox="1"/>
          <p:nvPr/>
        </p:nvSpPr>
        <p:spPr>
          <a:xfrm>
            <a:off x="838200" y="316468"/>
            <a:ext cx="6853158" cy="369332"/>
          </a:xfrm>
          <a:prstGeom prst="rect">
            <a:avLst/>
          </a:prstGeom>
          <a:noFill/>
        </p:spPr>
        <p:txBody>
          <a:bodyPr wrap="none" rtlCol="0">
            <a:spAutoFit/>
          </a:bodyPr>
          <a:lstStyle/>
          <a:p>
            <a:pPr algn="ctr">
              <a:spcAft>
                <a:spcPts val="600"/>
              </a:spcAft>
            </a:pPr>
            <a:r>
              <a:rPr lang="en-US" dirty="0" smtClean="0"/>
              <a:t>…a way to improve communications and maximize cooperation</a:t>
            </a:r>
            <a:endParaRPr lang="en-US" dirty="0"/>
          </a:p>
        </p:txBody>
      </p:sp>
      <p:sp>
        <p:nvSpPr>
          <p:cNvPr id="10" name="TextBox 9"/>
          <p:cNvSpPr txBox="1"/>
          <p:nvPr/>
        </p:nvSpPr>
        <p:spPr>
          <a:xfrm>
            <a:off x="838200" y="344269"/>
            <a:ext cx="6858000" cy="646331"/>
          </a:xfrm>
          <a:prstGeom prst="rect">
            <a:avLst/>
          </a:prstGeom>
          <a:noFill/>
        </p:spPr>
        <p:txBody>
          <a:bodyPr wrap="square" rtlCol="0">
            <a:spAutoFit/>
          </a:bodyPr>
          <a:lstStyle/>
          <a:p>
            <a:pPr algn="ctr">
              <a:spcAft>
                <a:spcPts val="600"/>
              </a:spcAft>
            </a:pPr>
            <a:r>
              <a:rPr lang="en-US" dirty="0" smtClean="0"/>
              <a:t>…a way to detect and cause the removal of anything that gets in the way of developing and delivering products</a:t>
            </a:r>
            <a:endParaRPr lang="en-US" dirty="0"/>
          </a:p>
        </p:txBody>
      </p:sp>
      <p:sp>
        <p:nvSpPr>
          <p:cNvPr id="11" name="Rectangle 10"/>
          <p:cNvSpPr/>
          <p:nvPr/>
        </p:nvSpPr>
        <p:spPr>
          <a:xfrm>
            <a:off x="838200" y="316468"/>
            <a:ext cx="3544560" cy="369332"/>
          </a:xfrm>
          <a:prstGeom prst="rect">
            <a:avLst/>
          </a:prstGeom>
        </p:spPr>
        <p:txBody>
          <a:bodyPr wrap="none">
            <a:spAutoFit/>
          </a:bodyPr>
          <a:lstStyle/>
          <a:p>
            <a:pPr algn="ctr">
              <a:spcAft>
                <a:spcPts val="600"/>
              </a:spcAft>
            </a:pPr>
            <a:r>
              <a:rPr lang="en-US" dirty="0" smtClean="0"/>
              <a:t>…a way to maximize productivity</a:t>
            </a:r>
            <a:endParaRPr lang="en-US" dirty="0"/>
          </a:p>
        </p:txBody>
      </p:sp>
      <p:sp>
        <p:nvSpPr>
          <p:cNvPr id="12" name="Rectangle 11"/>
          <p:cNvSpPr/>
          <p:nvPr/>
        </p:nvSpPr>
        <p:spPr>
          <a:xfrm>
            <a:off x="838201" y="323671"/>
            <a:ext cx="7467599" cy="1200329"/>
          </a:xfrm>
          <a:prstGeom prst="rect">
            <a:avLst/>
          </a:prstGeom>
        </p:spPr>
        <p:txBody>
          <a:bodyPr wrap="square">
            <a:spAutoFit/>
          </a:bodyPr>
          <a:lstStyle/>
          <a:p>
            <a:pPr algn="ctr">
              <a:spcAft>
                <a:spcPts val="600"/>
              </a:spcAft>
            </a:pPr>
            <a:r>
              <a:rPr lang="en-US" dirty="0" smtClean="0"/>
              <a:t>…scalable from single projects to entire organizations. Scrum has controlled and organized development and implementation for multiple interrelated products and projects with over a thousand developers and implementers</a:t>
            </a:r>
            <a:endParaRPr lang="en-US" dirty="0"/>
          </a:p>
        </p:txBody>
      </p:sp>
      <p:sp>
        <p:nvSpPr>
          <p:cNvPr id="13" name="Rectangle 12"/>
          <p:cNvSpPr/>
          <p:nvPr/>
        </p:nvSpPr>
        <p:spPr>
          <a:xfrm>
            <a:off x="838200" y="344269"/>
            <a:ext cx="7467599" cy="646331"/>
          </a:xfrm>
          <a:prstGeom prst="rect">
            <a:avLst/>
          </a:prstGeom>
        </p:spPr>
        <p:txBody>
          <a:bodyPr wrap="square">
            <a:spAutoFit/>
          </a:bodyPr>
          <a:lstStyle/>
          <a:p>
            <a:pPr algn="ctr">
              <a:spcAft>
                <a:spcPts val="600"/>
              </a:spcAft>
            </a:pPr>
            <a:r>
              <a:rPr lang="en-US" dirty="0" smtClean="0"/>
              <a:t>…a way for everyone to feel good about their job, their contributions, and that they have done the very best they possibly could</a:t>
            </a:r>
            <a:endParaRPr lang="en-US" dirty="0"/>
          </a:p>
        </p:txBody>
      </p:sp>
      <p:pic>
        <p:nvPicPr>
          <p:cNvPr id="14" name="Picture 13" descr="ken_schwaber_scrum.tif"/>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a:xfrm>
            <a:off x="3345580" y="951131"/>
            <a:ext cx="2713190" cy="5449669"/>
          </a:xfrm>
          <a:prstGeom prst="rect">
            <a:avLst/>
          </a:prstGeom>
        </p:spPr>
      </p:pic>
      <p:pic>
        <p:nvPicPr>
          <p:cNvPr id="38" name="Picture 37" descr="Agile Software Development with Scrum cover.jpg"/>
          <p:cNvPicPr>
            <a:picLocks noChangeAspect="1"/>
          </p:cNvPicPr>
          <p:nvPr>
            <p:custDataLst>
              <p:tags r:id="rId4"/>
            </p:custDataLst>
          </p:nvPr>
        </p:nvPicPr>
        <p:blipFill>
          <a:blip r:embed="rId8"/>
          <a:stretch>
            <a:fillRect/>
          </a:stretch>
        </p:blipFill>
        <p:spPr>
          <a:xfrm>
            <a:off x="2514600" y="2590800"/>
            <a:ext cx="4267200" cy="4267200"/>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0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0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20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20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0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ent_beck_xp.tif"/>
          <p:cNvPicPr>
            <a:picLocks noChangeAspect="1"/>
          </p:cNvPicPr>
          <p:nvPr>
            <p:custDataLst>
              <p:tags r:id="rId2"/>
            </p:custDataLst>
          </p:nvPr>
        </p:nvPicPr>
        <p:blipFill>
          <a:blip r:embed="rId6"/>
          <a:stretch>
            <a:fillRect/>
          </a:stretch>
        </p:blipFill>
        <p:spPr>
          <a:xfrm>
            <a:off x="1371600" y="819150"/>
            <a:ext cx="2032000" cy="5219700"/>
          </a:xfrm>
          <a:prstGeom prst="rect">
            <a:avLst/>
          </a:prstGeom>
        </p:spPr>
      </p:pic>
      <p:pic>
        <p:nvPicPr>
          <p:cNvPr id="5" name="Picture 4" descr="RonJeffries.jpg"/>
          <p:cNvPicPr>
            <a:picLocks noChangeAspect="1"/>
          </p:cNvPicPr>
          <p:nvPr>
            <p:custDataLst>
              <p:tags r:id="rId3"/>
            </p:custDataLst>
          </p:nvPr>
        </p:nvPicPr>
        <p:blipFill>
          <a:blip r:embed="rId7"/>
          <a:stretch>
            <a:fillRect/>
          </a:stretch>
        </p:blipFill>
        <p:spPr>
          <a:xfrm>
            <a:off x="4114800" y="304800"/>
            <a:ext cx="4572000" cy="3429000"/>
          </a:xfrm>
          <a:prstGeom prst="rect">
            <a:avLst/>
          </a:prstGeom>
          <a:effectLst>
            <a:outerShdw blurRad="76200" dist="76200" dir="2700000">
              <a:srgbClr val="000000">
                <a:alpha val="43000"/>
              </a:srgbClr>
            </a:outerShdw>
          </a:effectLst>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1981200" y="2514600"/>
            <a:ext cx="5029200" cy="990600"/>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pic>
        <p:nvPicPr>
          <p:cNvPr id="8" name="Picture 7" descr="new_manifesto_blurred.jpg"/>
          <p:cNvPicPr>
            <a:picLocks noChangeAspect="1"/>
          </p:cNvPicPr>
          <p:nvPr/>
        </p:nvPicPr>
        <p:blipFill>
          <a:blip r:embed="rId4"/>
          <a:stretch>
            <a:fillRect/>
          </a:stretch>
        </p:blipFill>
        <p:spPr>
          <a:xfrm>
            <a:off x="0" y="-76200"/>
            <a:ext cx="9144000" cy="6531429"/>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3_scene.jpg"/>
          <p:cNvPicPr>
            <a:picLocks noChangeAspect="1"/>
          </p:cNvPicPr>
          <p:nvPr>
            <p:custDataLst>
              <p:tags r:id="rId2"/>
            </p:custDataLst>
          </p:nvPr>
        </p:nvPicPr>
        <p:blipFill>
          <a:blip r:embed="rId5"/>
          <a:stretch>
            <a:fillRect/>
          </a:stretch>
        </p:blipFill>
        <p:spPr>
          <a:xfrm>
            <a:off x="0" y="924418"/>
            <a:ext cx="9144000" cy="5009163"/>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xtreme_programming_explained_cover.jp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0" y="304800"/>
            <a:ext cx="5994400" cy="5994400"/>
          </a:xfrm>
          <a:prstGeom prst="rect">
            <a:avLst/>
          </a:prstGeom>
        </p:spPr>
      </p:pic>
      <p:pic>
        <p:nvPicPr>
          <p:cNvPr id="4" name="Picture 3" descr="kent_beck_xp.tif"/>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a:xfrm>
            <a:off x="5994400" y="819150"/>
            <a:ext cx="2032000" cy="5219700"/>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onJeffries.jpg"/>
          <p:cNvPicPr>
            <a:picLocks noChangeAspect="1"/>
          </p:cNvPicPr>
          <p:nvPr>
            <p:custDataLst>
              <p:tags r:id="rId2"/>
            </p:custDataLst>
          </p:nvPr>
        </p:nvPicPr>
        <p:blipFill>
          <a:blip r:embed="rId6"/>
          <a:stretch>
            <a:fillRect/>
          </a:stretch>
        </p:blipFill>
        <p:spPr>
          <a:xfrm>
            <a:off x="4114800" y="228600"/>
            <a:ext cx="4572000" cy="3429000"/>
          </a:xfrm>
          <a:prstGeom prst="rect">
            <a:avLst/>
          </a:prstGeom>
          <a:effectLst>
            <a:outerShdw blurRad="76200" dist="76200" dir="2700000">
              <a:srgbClr val="000000">
                <a:alpha val="43000"/>
              </a:srgbClr>
            </a:outerShdw>
          </a:effectLst>
        </p:spPr>
      </p:pic>
      <p:pic>
        <p:nvPicPr>
          <p:cNvPr id="5" name="Picture 4" descr="extreme_programming_installed_cover.jpg"/>
          <p:cNvPicPr>
            <a:picLocks noChangeAspect="1"/>
          </p:cNvPicPr>
          <p:nvPr>
            <p:custDataLst>
              <p:tags r:id="rId3"/>
            </p:custDataLst>
          </p:nvPr>
        </p:nvPicPr>
        <p:blipFill>
          <a:blip r:embed="rId7"/>
          <a:stretch>
            <a:fillRect/>
          </a:stretch>
        </p:blipFill>
        <p:spPr>
          <a:xfrm rot="20495345">
            <a:off x="944109" y="1409701"/>
            <a:ext cx="3700796" cy="4648200"/>
          </a:xfrm>
          <a:prstGeom prst="rect">
            <a:avLst/>
          </a:prstGeom>
          <a:effectLst>
            <a:outerShdw blurRad="50800" dist="38100" dir="2700000">
              <a:srgbClr val="000000">
                <a:alpha val="43000"/>
              </a:srgbClr>
            </a:outerShdw>
          </a:effectLst>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en_schwaber_scrum.tif"/>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609600" y="228600"/>
            <a:ext cx="2959100" cy="5943600"/>
          </a:xfrm>
          <a:prstGeom prst="rect">
            <a:avLst/>
          </a:prstGeom>
          <a:effectLst>
            <a:outerShdw blurRad="50800" dist="38100" dir="2700000">
              <a:srgbClr val="000000">
                <a:alpha val="43000"/>
              </a:srgbClr>
            </a:outerShdw>
          </a:effectLst>
        </p:spPr>
      </p:pic>
      <p:pic>
        <p:nvPicPr>
          <p:cNvPr id="5" name="Picture 4" descr="Agile Software Development with Scrum cover.jpg"/>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a:xfrm rot="507251">
            <a:off x="2971118" y="488270"/>
            <a:ext cx="5779439" cy="5779439"/>
          </a:xfrm>
          <a:prstGeom prst="rect">
            <a:avLst/>
          </a:prstGeom>
          <a:effectLst>
            <a:outerShdw blurRad="50800" dist="38100" dir="2700000">
              <a:srgbClr val="000000">
                <a:alpha val="43000"/>
              </a:srgbClr>
            </a:outerShdw>
          </a:effectLst>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eff_Sutherland.JPG"/>
          <p:cNvPicPr>
            <a:picLocks noChangeAspect="1"/>
          </p:cNvPicPr>
          <p:nvPr>
            <p:custDataLst>
              <p:tags r:id="rId2"/>
            </p:custDataLst>
          </p:nvPr>
        </p:nvPicPr>
        <p:blipFill>
          <a:blip r:embed="rId5"/>
          <a:stretch>
            <a:fillRect/>
          </a:stretch>
        </p:blipFill>
        <p:spPr>
          <a:xfrm>
            <a:off x="2895600" y="838200"/>
            <a:ext cx="3719486" cy="4950199"/>
          </a:xfrm>
          <a:prstGeom prst="rect">
            <a:avLst/>
          </a:prstGeom>
          <a:ln w="88900" cap="sq" cmpd="thickThin">
            <a:solidFill>
              <a:srgbClr val="000000"/>
            </a:solidFill>
            <a:prstDash val="solid"/>
            <a:miter lim="800000"/>
          </a:ln>
          <a:effectLst>
            <a:innerShdw blurRad="76200">
              <a:srgbClr val="000000"/>
            </a:innerShdw>
          </a:effectLst>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8" name="Picture 7" descr="1_scene.jpg"/>
          <p:cNvPicPr>
            <a:picLocks noChangeAspect="1"/>
          </p:cNvPicPr>
          <p:nvPr>
            <p:custDataLst>
              <p:tags r:id="rId2"/>
            </p:custDataLst>
          </p:nvPr>
        </p:nvPicPr>
        <p:blipFill>
          <a:blip r:embed="rId5"/>
          <a:stretch>
            <a:fillRect/>
          </a:stretch>
        </p:blipFill>
        <p:spPr>
          <a:xfrm>
            <a:off x="-371475" y="0"/>
            <a:ext cx="9591675" cy="6858000"/>
          </a:xfrm>
          <a:prstGeom prst="rect">
            <a:avLst/>
          </a:prstGeom>
        </p:spPr>
      </p:pic>
    </p:spTree>
    <p:custDataLst>
      <p:tags r:id="rId1"/>
    </p:custData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gile Software Development with Scrum cover.jp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1397000" y="254000"/>
            <a:ext cx="6350000" cy="6350000"/>
          </a:xfrm>
          <a:prstGeom prst="rect">
            <a:avLst/>
          </a:prstGeom>
        </p:spPr>
      </p:pic>
      <p:sp>
        <p:nvSpPr>
          <p:cNvPr id="5" name="Rounded Rectangle 4"/>
          <p:cNvSpPr/>
          <p:nvPr/>
        </p:nvSpPr>
        <p:spPr bwMode="auto">
          <a:xfrm>
            <a:off x="4876800" y="6019800"/>
            <a:ext cx="1676400" cy="452438"/>
          </a:xfrm>
          <a:prstGeom prst="roundRect">
            <a:avLst/>
          </a:prstGeom>
          <a:noFill/>
          <a:ln w="28575" cap="flat" cmpd="sng" algn="ctr">
            <a:solidFill>
              <a:schemeClr val="accent1">
                <a:shade val="95000"/>
                <a:satMod val="105000"/>
              </a:schemeClr>
            </a:solidFill>
            <a:prstDash val="solid"/>
            <a:round/>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6" name="Left Arrow 5"/>
          <p:cNvSpPr/>
          <p:nvPr/>
        </p:nvSpPr>
        <p:spPr bwMode="auto">
          <a:xfrm>
            <a:off x="6629400" y="6019800"/>
            <a:ext cx="1600200" cy="452438"/>
          </a:xfrm>
          <a:prstGeom prst="leftArrow">
            <a:avLst/>
          </a:prstGeom>
          <a:solidFill>
            <a:schemeClr val="accent1">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BF93456-1E22-C641-A4C5-062692281B3E}" type="slidenum">
              <a:rPr lang="en-US" smtClean="0"/>
              <a:pPr/>
              <a:t>21</a:t>
            </a:fld>
            <a:endParaRPr lang="en-US" sz="1000"/>
          </a:p>
        </p:txBody>
      </p:sp>
      <p:pic>
        <p:nvPicPr>
          <p:cNvPr id="4" name="Picture 3" descr="alistair_cockburn_funny.jpg"/>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a:xfrm>
            <a:off x="76200" y="76200"/>
            <a:ext cx="2209800" cy="3048000"/>
          </a:xfrm>
          <a:prstGeom prst="rect">
            <a:avLst/>
          </a:prstGeom>
          <a:ln w="88900" cap="sq" cmpd="thickThin">
            <a:solidFill>
              <a:srgbClr val="000000"/>
            </a:solidFill>
            <a:prstDash val="solid"/>
            <a:miter lim="800000"/>
          </a:ln>
          <a:effectLst/>
        </p:spPr>
      </p:pic>
      <p:pic>
        <p:nvPicPr>
          <p:cNvPr id="5" name="Picture 4" descr="alistair_cockburn_glasses.jpg"/>
          <p:cNvPicPr>
            <a:picLocks noChangeAspect="1"/>
          </p:cNvPicPr>
          <p:nvPr>
            <p:custDataLst>
              <p:tags r:id="rId3"/>
            </p:custDataLst>
          </p:nvPr>
        </p:nvPicPr>
        <p:blipFill>
          <a:blip r:embed="rId9"/>
          <a:stretch>
            <a:fillRect/>
          </a:stretch>
        </p:blipFill>
        <p:spPr>
          <a:xfrm>
            <a:off x="6825641" y="3657600"/>
            <a:ext cx="2242159" cy="3131507"/>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descr="crystal_clear_cover.jpg"/>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a:xfrm>
            <a:off x="4343400" y="0"/>
            <a:ext cx="4089400" cy="4089400"/>
          </a:xfrm>
          <a:prstGeom prst="rect">
            <a:avLst/>
          </a:prstGeom>
        </p:spPr>
      </p:pic>
      <p:pic>
        <p:nvPicPr>
          <p:cNvPr id="7" name="Picture 6" descr="agile-software_development_cockburn.jpg"/>
          <p:cNvPicPr>
            <a:picLocks noChangeAspect="1"/>
          </p:cNvPicPr>
          <p:nvPr>
            <p:custDataLst>
              <p:tags r:id="rId5"/>
            </p:custDataLst>
          </p:nvPr>
        </p:nvPicPr>
        <p:blipFill>
          <a:blip r:embed="rId11">
            <a:clrChange>
              <a:clrFrom>
                <a:srgbClr val="FFFFFF"/>
              </a:clrFrom>
              <a:clrTo>
                <a:srgbClr val="FFFFFF">
                  <a:alpha val="0"/>
                </a:srgbClr>
              </a:clrTo>
            </a:clrChange>
          </a:blip>
          <a:stretch>
            <a:fillRect/>
          </a:stretch>
        </p:blipFill>
        <p:spPr>
          <a:xfrm>
            <a:off x="1143000" y="2692400"/>
            <a:ext cx="4165600" cy="4165600"/>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iki_way_cover.jpg"/>
          <p:cNvPicPr>
            <a:picLocks noChangeAspect="1"/>
          </p:cNvPicPr>
          <p:nvPr>
            <p:custDataLst>
              <p:tags r:id="rId2"/>
            </p:custDataLst>
          </p:nvPr>
        </p:nvPicPr>
        <p:blipFill>
          <a:blip r:embed="rId7"/>
          <a:stretch>
            <a:fillRect/>
          </a:stretch>
        </p:blipFill>
        <p:spPr>
          <a:xfrm>
            <a:off x="0" y="2438400"/>
            <a:ext cx="4419600" cy="4419600"/>
          </a:xfrm>
          <a:prstGeom prst="rect">
            <a:avLst/>
          </a:prstGeom>
        </p:spPr>
      </p:pic>
      <p:pic>
        <p:nvPicPr>
          <p:cNvPr id="6" name="Picture 5" descr="fit_for_developing_software_cover.jpg"/>
          <p:cNvPicPr>
            <a:picLocks noChangeAspect="1"/>
          </p:cNvPicPr>
          <p:nvPr>
            <p:custDataLst>
              <p:tags r:id="rId3"/>
            </p:custDataLst>
          </p:nvPr>
        </p:nvPicPr>
        <p:blipFill>
          <a:blip r:embed="rId8"/>
          <a:stretch>
            <a:fillRect/>
          </a:stretch>
        </p:blipFill>
        <p:spPr>
          <a:xfrm>
            <a:off x="4724400" y="2438400"/>
            <a:ext cx="4419600" cy="4419600"/>
          </a:xfrm>
          <a:prstGeom prst="rect">
            <a:avLst/>
          </a:prstGeom>
        </p:spPr>
      </p:pic>
      <p:pic>
        <p:nvPicPr>
          <p:cNvPr id="4" name="Picture 3" descr="ward_cunningham_eyes.jpg"/>
          <p:cNvPicPr>
            <a:picLocks noChangeAspect="1"/>
          </p:cNvPicPr>
          <p:nvPr>
            <p:custDataLst>
              <p:tags r:id="rId4"/>
            </p:custDataLst>
          </p:nvPr>
        </p:nvPicPr>
        <p:blipFill>
          <a:blip r:embed="rId9">
            <a:alphaModFix amt="50000"/>
          </a:blip>
          <a:stretch>
            <a:fillRect/>
          </a:stretch>
        </p:blipFill>
        <p:spPr>
          <a:xfrm>
            <a:off x="0" y="0"/>
            <a:ext cx="10357806" cy="6858000"/>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rtin.pdf"/>
          <p:cNvPicPr>
            <a:picLocks noChangeAspect="1"/>
          </p:cNvPicPr>
          <p:nvPr>
            <p:custDataLst>
              <p:tags r:id="rId2"/>
            </p:custDataLst>
          </p:nvPr>
        </p:nvPicPr>
        <p:blipFill>
          <a:blip r:embed="rId8"/>
          <a:stretch>
            <a:fillRect/>
          </a:stretch>
        </p:blipFill>
        <p:spPr>
          <a:xfrm>
            <a:off x="2438400" y="2362200"/>
            <a:ext cx="4572000" cy="6400800"/>
          </a:xfrm>
          <a:prstGeom prst="rect">
            <a:avLst/>
          </a:prstGeom>
          <a:effectLst>
            <a:outerShdw blurRad="50800" dist="38100" dir="2700000">
              <a:srgbClr val="000000">
                <a:alpha val="43000"/>
              </a:srgbClr>
            </a:outerShdw>
          </a:effectLst>
        </p:spPr>
      </p:pic>
      <p:pic>
        <p:nvPicPr>
          <p:cNvPr id="5" name="Picture 4" descr="patterns_of_enterprise_application_architecture_cover.jpg"/>
          <p:cNvPicPr>
            <a:picLocks noChangeAspect="1"/>
          </p:cNvPicPr>
          <p:nvPr>
            <p:custDataLst>
              <p:tags r:id="rId3"/>
            </p:custDataLst>
          </p:nvPr>
        </p:nvPicPr>
        <p:blipFill>
          <a:blip r:embed="rId9"/>
          <a:stretch>
            <a:fillRect/>
          </a:stretch>
        </p:blipFill>
        <p:spPr>
          <a:xfrm rot="20927907">
            <a:off x="646005" y="379969"/>
            <a:ext cx="3040591" cy="3811031"/>
          </a:xfrm>
          <a:prstGeom prst="rect">
            <a:avLst/>
          </a:prstGeom>
          <a:effectLst>
            <a:outerShdw blurRad="50800" dist="38100" dir="2700000">
              <a:srgbClr val="000000">
                <a:alpha val="43000"/>
              </a:srgbClr>
            </a:outerShdw>
          </a:effectLst>
        </p:spPr>
      </p:pic>
      <p:pic>
        <p:nvPicPr>
          <p:cNvPr id="6" name="Picture 5" descr="analysis_patterns_cover.jpg"/>
          <p:cNvPicPr>
            <a:picLocks noChangeAspect="1"/>
          </p:cNvPicPr>
          <p:nvPr>
            <p:custDataLst>
              <p:tags r:id="rId4"/>
            </p:custDataLst>
          </p:nvPr>
        </p:nvPicPr>
        <p:blipFill>
          <a:blip r:embed="rId10"/>
          <a:stretch>
            <a:fillRect/>
          </a:stretch>
        </p:blipFill>
        <p:spPr>
          <a:xfrm rot="630274">
            <a:off x="5578207" y="363843"/>
            <a:ext cx="3015057" cy="3811031"/>
          </a:xfrm>
          <a:prstGeom prst="rect">
            <a:avLst/>
          </a:prstGeom>
          <a:effectLst>
            <a:outerShdw blurRad="50800" dist="38100" dir="2700000">
              <a:srgbClr val="000000">
                <a:alpha val="43000"/>
              </a:srgbClr>
            </a:outerShdw>
          </a:effectLst>
        </p:spPr>
      </p:pic>
      <p:pic>
        <p:nvPicPr>
          <p:cNvPr id="7" name="Picture 6" descr="TW_md.jpg"/>
          <p:cNvPicPr>
            <a:picLocks noChangeAspect="1"/>
          </p:cNvPicPr>
          <p:nvPr>
            <p:custDataLst>
              <p:tags r:id="rId5"/>
            </p:custDataLst>
          </p:nvPr>
        </p:nvPicPr>
        <p:blipFill>
          <a:blip r:embed="rId11"/>
          <a:stretch>
            <a:fillRect/>
          </a:stretch>
        </p:blipFill>
        <p:spPr>
          <a:xfrm>
            <a:off x="304799" y="4970145"/>
            <a:ext cx="3048001" cy="472440"/>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gile_project_management_cover.jp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3327400" y="1295400"/>
            <a:ext cx="5816600" cy="5816600"/>
          </a:xfrm>
          <a:prstGeom prst="rect">
            <a:avLst/>
          </a:prstGeom>
        </p:spPr>
      </p:pic>
      <p:pic>
        <p:nvPicPr>
          <p:cNvPr id="4" name="Picture 3" descr="jim_highsmith.jpg"/>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a:xfrm>
            <a:off x="0" y="0"/>
            <a:ext cx="3675888" cy="4553712"/>
          </a:xfrm>
          <a:prstGeom prst="rect">
            <a:avLst/>
          </a:prstGeom>
          <a:effectLst>
            <a:outerShdw blurRad="76200" dist="76200" dir="2700000">
              <a:srgbClr val="000000">
                <a:alpha val="43000"/>
              </a:srgbClr>
            </a:outerShdw>
          </a:effectLst>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dy_hunt.jpg"/>
          <p:cNvPicPr>
            <a:picLocks noChangeAspect="1"/>
          </p:cNvPicPr>
          <p:nvPr>
            <p:custDataLst>
              <p:tags r:id="rId2"/>
            </p:custDataLst>
          </p:nvPr>
        </p:nvPicPr>
        <p:blipFill>
          <a:blip r:embed="rId6"/>
          <a:stretch>
            <a:fillRect/>
          </a:stretch>
        </p:blipFill>
        <p:spPr>
          <a:xfrm>
            <a:off x="80611" y="2286000"/>
            <a:ext cx="2891189" cy="4495800"/>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descr="pragmatic-programmer_cover.jpg"/>
          <p:cNvPicPr>
            <a:picLocks noChangeAspect="1"/>
          </p:cNvPicPr>
          <p:nvPr>
            <p:custDataLst>
              <p:tags r:id="rId3"/>
            </p:custDataLst>
          </p:nvPr>
        </p:nvPicPr>
        <p:blipFill>
          <a:blip r:embed="rId7"/>
          <a:stretch>
            <a:fillRect/>
          </a:stretch>
        </p:blipFill>
        <p:spPr>
          <a:xfrm rot="643542">
            <a:off x="3733800" y="381000"/>
            <a:ext cx="4347385" cy="5486400"/>
          </a:xfrm>
          <a:prstGeom prst="rect">
            <a:avLst/>
          </a:prstGeom>
          <a:effectLst>
            <a:outerShdw blurRad="50800" dist="38100" dir="2700000">
              <a:srgbClr val="000000">
                <a:alpha val="43000"/>
              </a:srgbClr>
            </a:outerShdw>
          </a:effectLst>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BF93456-1E22-C641-A4C5-062692281B3E}" type="slidenum">
              <a:rPr lang="en-US" smtClean="0"/>
              <a:pPr/>
              <a:t>26</a:t>
            </a:fld>
            <a:endParaRPr lang="en-US" sz="1000"/>
          </a:p>
        </p:txBody>
      </p:sp>
      <p:pic>
        <p:nvPicPr>
          <p:cNvPr id="4" name="Picture 3" descr="dave_thomas.jpg"/>
          <p:cNvPicPr>
            <a:picLocks noChangeAspect="1"/>
          </p:cNvPicPr>
          <p:nvPr>
            <p:custDataLst>
              <p:tags r:id="rId2"/>
            </p:custDataLst>
          </p:nvPr>
        </p:nvPicPr>
        <p:blipFill>
          <a:blip r:embed="rId6"/>
          <a:stretch>
            <a:fillRect/>
          </a:stretch>
        </p:blipFill>
        <p:spPr>
          <a:xfrm>
            <a:off x="-25782" y="0"/>
            <a:ext cx="10312782" cy="6858000"/>
          </a:xfrm>
          <a:prstGeom prst="rect">
            <a:avLst/>
          </a:prstGeom>
        </p:spPr>
      </p:pic>
      <p:pic>
        <p:nvPicPr>
          <p:cNvPr id="5" name="Picture 4" descr="pragmatic-programmer_cover.jpg"/>
          <p:cNvPicPr>
            <a:picLocks noChangeAspect="1"/>
          </p:cNvPicPr>
          <p:nvPr>
            <p:custDataLst>
              <p:tags r:id="rId3"/>
            </p:custDataLst>
          </p:nvPr>
        </p:nvPicPr>
        <p:blipFill>
          <a:blip r:embed="rId7"/>
          <a:stretch>
            <a:fillRect/>
          </a:stretch>
        </p:blipFill>
        <p:spPr>
          <a:xfrm>
            <a:off x="-35624" y="0"/>
            <a:ext cx="3921824" cy="4949343"/>
          </a:xfrm>
          <a:prstGeom prst="rect">
            <a:avLst/>
          </a:prstGeom>
          <a:effectLst>
            <a:outerShdw blurRad="50800" dist="38100" dir="2700000">
              <a:srgbClr val="000000">
                <a:alpha val="43000"/>
              </a:srgbClr>
            </a:outerShdw>
          </a:effectLst>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obert_c_martin.jpg"/>
          <p:cNvPicPr>
            <a:picLocks noChangeAspect="1"/>
          </p:cNvPicPr>
          <p:nvPr>
            <p:custDataLst>
              <p:tags r:id="rId2"/>
            </p:custDataLst>
          </p:nvPr>
        </p:nvPicPr>
        <p:blipFill>
          <a:blip r:embed="rId6">
            <a:alphaModFix/>
          </a:blip>
          <a:stretch>
            <a:fillRect/>
          </a:stretch>
        </p:blipFill>
        <p:spPr>
          <a:xfrm>
            <a:off x="5105400" y="1600200"/>
            <a:ext cx="5715000" cy="3810000"/>
          </a:xfrm>
          <a:prstGeom prst="rect">
            <a:avLst/>
          </a:prstGeom>
          <a:effectLst>
            <a:outerShdw blurRad="50800" dist="38100" dir="2700000">
              <a:srgbClr val="000000">
                <a:alpha val="43000"/>
              </a:srgbClr>
            </a:outerShdw>
          </a:effectLst>
        </p:spPr>
      </p:pic>
      <p:pic>
        <p:nvPicPr>
          <p:cNvPr id="5" name="Picture 4" descr="agile_software_development_3ps_cover.jpg"/>
          <p:cNvPicPr>
            <a:picLocks noChangeAspect="1"/>
          </p:cNvPicPr>
          <p:nvPr>
            <p:custDataLst>
              <p:tags r:id="rId3"/>
            </p:custDataLst>
          </p:nvPr>
        </p:nvPicPr>
        <p:blipFill>
          <a:blip r:embed="rId7">
            <a:clrChange>
              <a:clrFrom>
                <a:srgbClr val="FFFFFF"/>
              </a:clrFrom>
              <a:clrTo>
                <a:srgbClr val="FFFFFF">
                  <a:alpha val="0"/>
                </a:srgbClr>
              </a:clrTo>
            </a:clrChange>
            <a:alphaModFix/>
          </a:blip>
          <a:stretch>
            <a:fillRect/>
          </a:stretch>
        </p:blipFill>
        <p:spPr>
          <a:xfrm>
            <a:off x="-604838" y="0"/>
            <a:ext cx="6472238" cy="6472238"/>
          </a:xfrm>
          <a:prstGeom prst="rect">
            <a:avLst/>
          </a:prstGeom>
          <a:effectLst>
            <a:outerShdw blurRad="50800" dist="38100" dir="2700000">
              <a:srgbClr val="000000">
                <a:alpha val="43000"/>
              </a:srgbClr>
            </a:outerShdw>
          </a:effectLst>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eveMellor.jpg"/>
          <p:cNvPicPr>
            <a:picLocks noChangeAspect="1"/>
          </p:cNvPicPr>
          <p:nvPr>
            <p:custDataLst>
              <p:tags r:id="rId2"/>
            </p:custDataLst>
          </p:nvPr>
        </p:nvPicPr>
        <p:blipFill>
          <a:blip r:embed="rId9"/>
          <a:stretch>
            <a:fillRect/>
          </a:stretch>
        </p:blipFill>
        <p:spPr>
          <a:xfrm>
            <a:off x="381000" y="457200"/>
            <a:ext cx="2057400" cy="2743200"/>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descr="jamesGrenning.jpg"/>
          <p:cNvPicPr>
            <a:picLocks noChangeAspect="1"/>
          </p:cNvPicPr>
          <p:nvPr>
            <p:custDataLst>
              <p:tags r:id="rId3"/>
            </p:custDataLst>
          </p:nvPr>
        </p:nvPicPr>
        <p:blipFill>
          <a:blip r:embed="rId10"/>
          <a:stretch>
            <a:fillRect/>
          </a:stretch>
        </p:blipFill>
        <p:spPr>
          <a:xfrm>
            <a:off x="381000" y="3886200"/>
            <a:ext cx="1857375" cy="2047875"/>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descr="van_bennekum_arie_c.jpg"/>
          <p:cNvPicPr>
            <a:picLocks noChangeAspect="1"/>
          </p:cNvPicPr>
          <p:nvPr>
            <p:custDataLst>
              <p:tags r:id="rId4"/>
            </p:custDataLst>
          </p:nvPr>
        </p:nvPicPr>
        <p:blipFill>
          <a:blip r:embed="rId11"/>
          <a:stretch>
            <a:fillRect/>
          </a:stretch>
        </p:blipFill>
        <p:spPr>
          <a:xfrm>
            <a:off x="2984500" y="2907740"/>
            <a:ext cx="1587500" cy="1587500"/>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descr="jon_kern.jpg"/>
          <p:cNvPicPr>
            <a:picLocks noChangeAspect="1"/>
          </p:cNvPicPr>
          <p:nvPr>
            <p:custDataLst>
              <p:tags r:id="rId5"/>
            </p:custDataLst>
          </p:nvPr>
        </p:nvPicPr>
        <p:blipFill>
          <a:blip r:embed="rId12"/>
          <a:stretch>
            <a:fillRect/>
          </a:stretch>
        </p:blipFill>
        <p:spPr>
          <a:xfrm>
            <a:off x="5867400" y="342900"/>
            <a:ext cx="3048000" cy="2857500"/>
          </a:xfrm>
          <a:prstGeom prst="rect">
            <a:avLst/>
          </a:prstGeom>
          <a:ln w="88900" cap="sq" cmpd="thickThin">
            <a:solidFill>
              <a:srgbClr val="000000"/>
            </a:solidFill>
            <a:prstDash val="solid"/>
            <a:miter lim="800000"/>
          </a:ln>
          <a:effectLst>
            <a:innerShdw blurRad="76200">
              <a:srgbClr val="000000"/>
            </a:innerShdw>
          </a:effectLst>
        </p:spPr>
      </p:pic>
      <p:pic>
        <p:nvPicPr>
          <p:cNvPr id="8" name="Picture 7" descr="brian_marick.jpg"/>
          <p:cNvPicPr>
            <a:picLocks noChangeAspect="1"/>
          </p:cNvPicPr>
          <p:nvPr>
            <p:custDataLst>
              <p:tags r:id="rId6"/>
            </p:custDataLst>
          </p:nvPr>
        </p:nvPicPr>
        <p:blipFill>
          <a:blip r:embed="rId13"/>
          <a:stretch>
            <a:fillRect/>
          </a:stretch>
        </p:blipFill>
        <p:spPr>
          <a:xfrm>
            <a:off x="5740400" y="3701490"/>
            <a:ext cx="2717800" cy="2978709"/>
          </a:xfrm>
          <a:prstGeom prst="rect">
            <a:avLst/>
          </a:prstGeom>
          <a:effectLst>
            <a:outerShdw blurRad="76200" dist="88900" dir="2700000">
              <a:srgbClr val="000000">
                <a:alpha val="43000"/>
              </a:srgbClr>
            </a:outerShdw>
          </a:effectLst>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Agile Manifesto</a:t>
            </a:r>
          </a:p>
        </p:txBody>
      </p:sp>
      <p:sp>
        <p:nvSpPr>
          <p:cNvPr id="43" name="AutoShape 3"/>
          <p:cNvSpPr>
            <a:spLocks noChangeArrowheads="1"/>
          </p:cNvSpPr>
          <p:nvPr/>
        </p:nvSpPr>
        <p:spPr bwMode="gray">
          <a:xfrm>
            <a:off x="1328737" y="5638800"/>
            <a:ext cx="2300287" cy="685800"/>
          </a:xfrm>
          <a:prstGeom prst="roundRect">
            <a:avLst>
              <a:gd name="adj" fmla="val 16667"/>
            </a:avLst>
          </a:prstGeom>
          <a:solidFill>
            <a:srgbClr val="FFA86A"/>
          </a:solidFill>
          <a:ln w="15875">
            <a:solidFill>
              <a:srgbClr val="CCFFFF"/>
            </a:solidFill>
            <a:round/>
            <a:headEnd/>
            <a:tailEnd/>
          </a:ln>
        </p:spPr>
        <p:txBody>
          <a:bodyPr anchor="ctr">
            <a:prstTxWarp prst="textNoShape">
              <a:avLst/>
            </a:prstTxWarp>
          </a:bodyPr>
          <a:lstStyle/>
          <a:p>
            <a:pPr defTabSz="114300"/>
            <a:r>
              <a:rPr lang="en-US" sz="1400" b="1">
                <a:solidFill>
                  <a:srgbClr val="000099"/>
                </a:solidFill>
                <a:latin typeface="Tahoma" pitchFamily="-107" charset="0"/>
              </a:rPr>
              <a:t>Responding to Change</a:t>
            </a:r>
          </a:p>
        </p:txBody>
      </p:sp>
      <p:sp>
        <p:nvSpPr>
          <p:cNvPr id="44" name="AutoShape 4"/>
          <p:cNvSpPr>
            <a:spLocks noChangeArrowheads="1"/>
          </p:cNvSpPr>
          <p:nvPr/>
        </p:nvSpPr>
        <p:spPr bwMode="gray">
          <a:xfrm>
            <a:off x="1214437" y="1371600"/>
            <a:ext cx="2376487" cy="685800"/>
          </a:xfrm>
          <a:prstGeom prst="roundRect">
            <a:avLst>
              <a:gd name="adj" fmla="val 16667"/>
            </a:avLst>
          </a:prstGeom>
          <a:solidFill>
            <a:srgbClr val="FFA86A"/>
          </a:solidFill>
          <a:ln w="15875">
            <a:solidFill>
              <a:srgbClr val="CCFFFF"/>
            </a:solidFill>
            <a:round/>
            <a:headEnd/>
            <a:tailEnd/>
          </a:ln>
        </p:spPr>
        <p:txBody>
          <a:bodyPr anchor="ctr">
            <a:prstTxWarp prst="textNoShape">
              <a:avLst/>
            </a:prstTxWarp>
          </a:bodyPr>
          <a:lstStyle/>
          <a:p>
            <a:pPr defTabSz="114300"/>
            <a:r>
              <a:rPr lang="en-US" sz="1400" b="1">
                <a:solidFill>
                  <a:srgbClr val="000099"/>
                </a:solidFill>
                <a:latin typeface="Tahoma" pitchFamily="-107" charset="0"/>
              </a:rPr>
              <a:t>Following a Plan</a:t>
            </a:r>
          </a:p>
        </p:txBody>
      </p:sp>
      <p:sp>
        <p:nvSpPr>
          <p:cNvPr id="45" name="AutoShape 9"/>
          <p:cNvSpPr>
            <a:spLocks noChangeArrowheads="1"/>
          </p:cNvSpPr>
          <p:nvPr/>
        </p:nvSpPr>
        <p:spPr bwMode="gray">
          <a:xfrm>
            <a:off x="6615112" y="4953000"/>
            <a:ext cx="2300288" cy="685800"/>
          </a:xfrm>
          <a:prstGeom prst="roundRect">
            <a:avLst>
              <a:gd name="adj" fmla="val 16667"/>
            </a:avLst>
          </a:prstGeom>
          <a:solidFill>
            <a:srgbClr val="FFA86A"/>
          </a:solidFill>
          <a:ln w="15875">
            <a:solidFill>
              <a:srgbClr val="CCFFFF"/>
            </a:solidFill>
            <a:round/>
            <a:headEnd/>
            <a:tailEnd/>
          </a:ln>
        </p:spPr>
        <p:txBody>
          <a:bodyPr anchor="ctr">
            <a:prstTxWarp prst="textNoShape">
              <a:avLst/>
            </a:prstTxWarp>
          </a:bodyPr>
          <a:lstStyle/>
          <a:p>
            <a:pPr defTabSz="114300"/>
            <a:r>
              <a:rPr lang="en-US" sz="1400" b="1">
                <a:solidFill>
                  <a:srgbClr val="000099"/>
                </a:solidFill>
                <a:latin typeface="Tahoma" pitchFamily="-107" charset="0"/>
              </a:rPr>
              <a:t>Customer Collaboration</a:t>
            </a:r>
          </a:p>
        </p:txBody>
      </p:sp>
      <p:sp>
        <p:nvSpPr>
          <p:cNvPr id="46" name="AutoShape 13"/>
          <p:cNvSpPr>
            <a:spLocks noChangeArrowheads="1"/>
          </p:cNvSpPr>
          <p:nvPr/>
        </p:nvSpPr>
        <p:spPr bwMode="gray">
          <a:xfrm>
            <a:off x="2402680" y="2895600"/>
            <a:ext cx="2376488" cy="685800"/>
          </a:xfrm>
          <a:prstGeom prst="roundRect">
            <a:avLst>
              <a:gd name="adj" fmla="val 16667"/>
            </a:avLst>
          </a:prstGeom>
          <a:solidFill>
            <a:srgbClr val="FFA86A"/>
          </a:solidFill>
          <a:ln w="15875">
            <a:solidFill>
              <a:srgbClr val="CCFFFF"/>
            </a:solidFill>
            <a:round/>
            <a:headEnd/>
            <a:tailEnd/>
          </a:ln>
        </p:spPr>
        <p:txBody>
          <a:bodyPr anchor="ctr">
            <a:prstTxWarp prst="textNoShape">
              <a:avLst/>
            </a:prstTxWarp>
          </a:bodyPr>
          <a:lstStyle/>
          <a:p>
            <a:pPr defTabSz="114300"/>
            <a:r>
              <a:rPr lang="en-US" sz="1400" b="1">
                <a:solidFill>
                  <a:srgbClr val="000099"/>
                </a:solidFill>
                <a:latin typeface="Tahoma" pitchFamily="-107" charset="0"/>
              </a:rPr>
              <a:t>Contract Negotiation</a:t>
            </a:r>
          </a:p>
        </p:txBody>
      </p:sp>
      <p:sp>
        <p:nvSpPr>
          <p:cNvPr id="47" name="AutoShape 18"/>
          <p:cNvSpPr>
            <a:spLocks noChangeArrowheads="1"/>
          </p:cNvSpPr>
          <p:nvPr/>
        </p:nvSpPr>
        <p:spPr bwMode="gray">
          <a:xfrm>
            <a:off x="3751262" y="4610100"/>
            <a:ext cx="2300288" cy="685800"/>
          </a:xfrm>
          <a:prstGeom prst="roundRect">
            <a:avLst>
              <a:gd name="adj" fmla="val 16667"/>
            </a:avLst>
          </a:prstGeom>
          <a:solidFill>
            <a:srgbClr val="FFA86A"/>
          </a:solidFill>
          <a:ln w="15875">
            <a:solidFill>
              <a:srgbClr val="CCFFFF"/>
            </a:solidFill>
            <a:round/>
            <a:headEnd/>
            <a:tailEnd/>
          </a:ln>
        </p:spPr>
        <p:txBody>
          <a:bodyPr anchor="ctr">
            <a:prstTxWarp prst="textNoShape">
              <a:avLst/>
            </a:prstTxWarp>
          </a:bodyPr>
          <a:lstStyle/>
          <a:p>
            <a:pPr defTabSz="114300"/>
            <a:r>
              <a:rPr lang="en-US" sz="1400" b="1" dirty="0" smtClean="0">
                <a:solidFill>
                  <a:srgbClr val="000099"/>
                </a:solidFill>
                <a:latin typeface="Tahoma" pitchFamily="-107" charset="0"/>
              </a:rPr>
              <a:t>Individuals </a:t>
            </a:r>
            <a:r>
              <a:rPr lang="en-US" sz="1400" b="1" dirty="0">
                <a:solidFill>
                  <a:srgbClr val="000099"/>
                </a:solidFill>
                <a:latin typeface="Tahoma" pitchFamily="-107" charset="0"/>
              </a:rPr>
              <a:t>and Interactions</a:t>
            </a:r>
          </a:p>
        </p:txBody>
      </p:sp>
      <p:sp>
        <p:nvSpPr>
          <p:cNvPr id="48" name="AutoShape 20"/>
          <p:cNvSpPr>
            <a:spLocks noChangeArrowheads="1"/>
          </p:cNvSpPr>
          <p:nvPr/>
        </p:nvSpPr>
        <p:spPr bwMode="gray">
          <a:xfrm>
            <a:off x="6051550" y="1905000"/>
            <a:ext cx="2376488" cy="685800"/>
          </a:xfrm>
          <a:prstGeom prst="roundRect">
            <a:avLst>
              <a:gd name="adj" fmla="val 16667"/>
            </a:avLst>
          </a:prstGeom>
          <a:solidFill>
            <a:srgbClr val="FFA86A"/>
          </a:solidFill>
          <a:ln w="15875">
            <a:solidFill>
              <a:srgbClr val="CCFFFF"/>
            </a:solidFill>
            <a:round/>
            <a:headEnd/>
            <a:tailEnd/>
          </a:ln>
        </p:spPr>
        <p:txBody>
          <a:bodyPr anchor="ctr">
            <a:prstTxWarp prst="textNoShape">
              <a:avLst/>
            </a:prstTxWarp>
          </a:bodyPr>
          <a:lstStyle/>
          <a:p>
            <a:pPr defTabSz="114300"/>
            <a:r>
              <a:rPr lang="en-US" sz="1400" b="1" dirty="0" smtClean="0">
                <a:solidFill>
                  <a:srgbClr val="000099"/>
                </a:solidFill>
                <a:latin typeface="Tahoma" pitchFamily="-107" charset="0"/>
              </a:rPr>
              <a:t>Processes </a:t>
            </a:r>
            <a:r>
              <a:rPr lang="en-US" sz="1400" b="1" dirty="0">
                <a:solidFill>
                  <a:srgbClr val="000099"/>
                </a:solidFill>
                <a:latin typeface="Tahoma" pitchFamily="-107" charset="0"/>
              </a:rPr>
              <a:t>and Tools</a:t>
            </a:r>
          </a:p>
        </p:txBody>
      </p:sp>
      <p:sp>
        <p:nvSpPr>
          <p:cNvPr id="49" name="AutoShape 23"/>
          <p:cNvSpPr>
            <a:spLocks noChangeArrowheads="1"/>
          </p:cNvSpPr>
          <p:nvPr/>
        </p:nvSpPr>
        <p:spPr bwMode="gray">
          <a:xfrm>
            <a:off x="5464968" y="3238500"/>
            <a:ext cx="2300288" cy="685800"/>
          </a:xfrm>
          <a:prstGeom prst="roundRect">
            <a:avLst>
              <a:gd name="adj" fmla="val 16667"/>
            </a:avLst>
          </a:prstGeom>
          <a:solidFill>
            <a:srgbClr val="FFA86A"/>
          </a:solidFill>
          <a:ln w="15875">
            <a:solidFill>
              <a:srgbClr val="CCFFFF"/>
            </a:solidFill>
            <a:round/>
            <a:headEnd/>
            <a:tailEnd/>
          </a:ln>
        </p:spPr>
        <p:txBody>
          <a:bodyPr anchor="ctr">
            <a:prstTxWarp prst="textNoShape">
              <a:avLst/>
            </a:prstTxWarp>
          </a:bodyPr>
          <a:lstStyle/>
          <a:p>
            <a:pPr defTabSz="114300"/>
            <a:r>
              <a:rPr lang="en-US" sz="1400" b="1" dirty="0">
                <a:solidFill>
                  <a:srgbClr val="000099"/>
                </a:solidFill>
                <a:latin typeface="Tahoma" pitchFamily="-107" charset="0"/>
              </a:rPr>
              <a:t>Working Software</a:t>
            </a:r>
          </a:p>
        </p:txBody>
      </p:sp>
      <p:sp>
        <p:nvSpPr>
          <p:cNvPr id="50" name="AutoShape 25"/>
          <p:cNvSpPr>
            <a:spLocks noChangeArrowheads="1"/>
          </p:cNvSpPr>
          <p:nvPr/>
        </p:nvSpPr>
        <p:spPr bwMode="gray">
          <a:xfrm>
            <a:off x="703262" y="4267200"/>
            <a:ext cx="2376488" cy="685800"/>
          </a:xfrm>
          <a:prstGeom prst="roundRect">
            <a:avLst>
              <a:gd name="adj" fmla="val 16667"/>
            </a:avLst>
          </a:prstGeom>
          <a:solidFill>
            <a:srgbClr val="FFA86A"/>
          </a:solidFill>
          <a:ln w="15875">
            <a:solidFill>
              <a:srgbClr val="CCFFFF"/>
            </a:solidFill>
            <a:round/>
            <a:headEnd/>
            <a:tailEnd/>
          </a:ln>
        </p:spPr>
        <p:txBody>
          <a:bodyPr anchor="ctr">
            <a:prstTxWarp prst="textNoShape">
              <a:avLst/>
            </a:prstTxWarp>
          </a:bodyPr>
          <a:lstStyle/>
          <a:p>
            <a:pPr defTabSz="114300"/>
            <a:r>
              <a:rPr lang="en-US" sz="1400" b="1" dirty="0">
                <a:solidFill>
                  <a:srgbClr val="000099"/>
                </a:solidFill>
                <a:latin typeface="Tahoma" pitchFamily="-107" charset="0"/>
              </a:rPr>
              <a:t>Comprehensive Documentation</a:t>
            </a:r>
          </a:p>
        </p:txBody>
      </p:sp>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dissolve">
                                      <p:cBhvr>
                                        <p:cTn id="11" dur="500"/>
                                        <p:tgtEl>
                                          <p:spTgt spid="45"/>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dissolve">
                                      <p:cBhvr>
                                        <p:cTn id="15" dur="500"/>
                                        <p:tgtEl>
                                          <p:spTgt spid="44"/>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dissolve">
                                      <p:cBhvr>
                                        <p:cTn id="23" dur="500"/>
                                        <p:tgtEl>
                                          <p:spTgt spid="48"/>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dissolve">
                                      <p:cBhvr>
                                        <p:cTn id="27" dur="500"/>
                                        <p:tgtEl>
                                          <p:spTgt spid="49"/>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dissolve">
                                      <p:cBhvr>
                                        <p:cTn id="31" dur="500"/>
                                        <p:tgtEl>
                                          <p:spTgt spid="46"/>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dissolve">
                                      <p:cBhvr>
                                        <p:cTn id="3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P spid="48" grpId="0" animBg="1"/>
      <p:bldP spid="49" grpId="0" animBg="1"/>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p:cNvPicPr>
            <a:picLocks noChangeAspect="1"/>
          </p:cNvPicPr>
          <p:nvPr>
            <p:custDataLst>
              <p:tags r:id="rId2"/>
            </p:custDataLst>
          </p:nvPr>
        </p:nvPicPr>
        <p:blipFill>
          <a:blip r:embed="rId6"/>
          <a:stretch>
            <a:fillRect/>
          </a:stretch>
        </p:blipFill>
        <p:spPr>
          <a:xfrm>
            <a:off x="0" y="0"/>
            <a:ext cx="10508724" cy="7181850"/>
          </a:xfrm>
          <a:prstGeom prst="rect">
            <a:avLst/>
          </a:prstGeom>
        </p:spPr>
      </p:pic>
      <p:pic>
        <p:nvPicPr>
          <p:cNvPr id="9" name="Picture 8"/>
          <p:cNvPicPr>
            <a:picLocks noChangeAspect="1"/>
          </p:cNvPicPr>
          <p:nvPr>
            <p:custDataLst>
              <p:tags r:id="rId3"/>
            </p:custDataLst>
          </p:nvPr>
        </p:nvPicPr>
        <p:blipFill>
          <a:blip r:embed="rId7"/>
          <a:stretch>
            <a:fillRect/>
          </a:stretch>
        </p:blipFill>
        <p:spPr>
          <a:xfrm>
            <a:off x="0" y="0"/>
            <a:ext cx="10508724" cy="7181850"/>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new_manifesto.pdf"/>
          <p:cNvPicPr>
            <a:picLocks noChangeAspect="1"/>
          </p:cNvPicPr>
          <p:nvPr/>
        </p:nvPicPr>
        <p:blipFill>
          <a:blip r:embed="rId4">
            <a:alphaModFix amt="19000"/>
          </a:blip>
          <a:stretch>
            <a:fillRect/>
          </a:stretch>
        </p:blipFill>
        <p:spPr>
          <a:xfrm>
            <a:off x="0" y="0"/>
            <a:ext cx="9144000" cy="6531429"/>
          </a:xfrm>
          <a:prstGeom prst="rect">
            <a:avLst/>
          </a:prstGeom>
        </p:spPr>
      </p:pic>
      <p:pic>
        <p:nvPicPr>
          <p:cNvPr id="6" name="Picture 5" descr="new_manifesto.pdf"/>
          <p:cNvPicPr>
            <a:picLocks noChangeAspect="1"/>
          </p:cNvPicPr>
          <p:nvPr/>
        </p:nvPicPr>
        <p:blipFill>
          <a:blip r:embed="rId4"/>
          <a:stretch>
            <a:fillRect/>
          </a:stretch>
        </p:blipFill>
        <p:spPr>
          <a:xfrm>
            <a:off x="0" y="0"/>
            <a:ext cx="9144000" cy="6531429"/>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new_manifesto.pdf"/>
          <p:cNvPicPr>
            <a:picLocks noChangeAspect="1"/>
          </p:cNvPicPr>
          <p:nvPr/>
        </p:nvPicPr>
        <p:blipFill>
          <a:blip r:embed="rId4"/>
          <a:stretch>
            <a:fillRect/>
          </a:stretch>
        </p:blipFill>
        <p:spPr>
          <a:xfrm>
            <a:off x="0" y="0"/>
            <a:ext cx="9144000" cy="6531429"/>
          </a:xfrm>
          <a:prstGeom prst="rect">
            <a:avLst/>
          </a:prstGeom>
        </p:spPr>
      </p:pic>
      <p:pic>
        <p:nvPicPr>
          <p:cNvPr id="8" name="Picture 7" descr="individuals and interactions.pdf"/>
          <p:cNvPicPr>
            <a:picLocks noChangeAspect="1"/>
          </p:cNvPicPr>
          <p:nvPr/>
        </p:nvPicPr>
        <p:blipFill>
          <a:blip r:embed="rId5"/>
          <a:stretch>
            <a:fillRect/>
          </a:stretch>
        </p:blipFill>
        <p:spPr>
          <a:xfrm>
            <a:off x="114300" y="1828800"/>
            <a:ext cx="8915400" cy="406400"/>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10" presetClass="exit" presetSubtype="0" fill="hold" nodeType="afterEffect">
                                  <p:stCondLst>
                                    <p:cond delay="0"/>
                                  </p:stCondLst>
                                  <p:childTnLst>
                                    <p:animEffect transition="out" filter="fade">
                                      <p:cBhvr>
                                        <p:cTn id="12" dur="1000"/>
                                        <p:tgtEl>
                                          <p:spTgt spid="7"/>
                                        </p:tgtEl>
                                      </p:cBhvr>
                                    </p:animEffect>
                                    <p:set>
                                      <p:cBhvr>
                                        <p:cTn id="13"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new_manifesto.pdf"/>
          <p:cNvPicPr>
            <a:picLocks noChangeAspect="1"/>
          </p:cNvPicPr>
          <p:nvPr/>
        </p:nvPicPr>
        <p:blipFill>
          <a:blip r:embed="rId4"/>
          <a:stretch>
            <a:fillRect/>
          </a:stretch>
        </p:blipFill>
        <p:spPr>
          <a:xfrm>
            <a:off x="0" y="0"/>
            <a:ext cx="9144000" cy="6531429"/>
          </a:xfrm>
          <a:prstGeom prst="rect">
            <a:avLst/>
          </a:prstGeom>
        </p:spPr>
      </p:pic>
      <p:pic>
        <p:nvPicPr>
          <p:cNvPr id="8" name="Picture 7" descr="working software.pdf"/>
          <p:cNvPicPr>
            <a:picLocks noChangeAspect="1"/>
          </p:cNvPicPr>
          <p:nvPr/>
        </p:nvPicPr>
        <p:blipFill>
          <a:blip r:embed="rId5"/>
          <a:stretch>
            <a:fillRect/>
          </a:stretch>
        </p:blipFill>
        <p:spPr>
          <a:xfrm>
            <a:off x="482600" y="2133600"/>
            <a:ext cx="8178800" cy="342900"/>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10" presetClass="exit" presetSubtype="0" fill="hold" nodeType="afterEffect">
                                  <p:stCondLst>
                                    <p:cond delay="0"/>
                                  </p:stCondLst>
                                  <p:childTnLst>
                                    <p:animEffect transition="out" filter="fade">
                                      <p:cBhvr>
                                        <p:cTn id="12" dur="1000"/>
                                        <p:tgtEl>
                                          <p:spTgt spid="7"/>
                                        </p:tgtEl>
                                      </p:cBhvr>
                                    </p:animEffect>
                                    <p:set>
                                      <p:cBhvr>
                                        <p:cTn id="13"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new_manifesto.pdf"/>
          <p:cNvPicPr>
            <a:picLocks noChangeAspect="1"/>
          </p:cNvPicPr>
          <p:nvPr/>
        </p:nvPicPr>
        <p:blipFill>
          <a:blip r:embed="rId4"/>
          <a:stretch>
            <a:fillRect/>
          </a:stretch>
        </p:blipFill>
        <p:spPr>
          <a:xfrm>
            <a:off x="0" y="0"/>
            <a:ext cx="9144000" cy="6531429"/>
          </a:xfrm>
          <a:prstGeom prst="rect">
            <a:avLst/>
          </a:prstGeom>
        </p:spPr>
      </p:pic>
      <p:pic>
        <p:nvPicPr>
          <p:cNvPr id="8" name="Picture 7" descr="customer collaboration.pdf"/>
          <p:cNvPicPr>
            <a:picLocks noChangeAspect="1"/>
          </p:cNvPicPr>
          <p:nvPr/>
        </p:nvPicPr>
        <p:blipFill>
          <a:blip r:embed="rId5"/>
          <a:stretch>
            <a:fillRect/>
          </a:stretch>
        </p:blipFill>
        <p:spPr>
          <a:xfrm>
            <a:off x="374650" y="2362200"/>
            <a:ext cx="8394700" cy="330200"/>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10" presetClass="exit" presetSubtype="0" fill="hold" nodeType="afterEffect">
                                  <p:stCondLst>
                                    <p:cond delay="0"/>
                                  </p:stCondLst>
                                  <p:childTnLst>
                                    <p:animEffect transition="out" filter="fade">
                                      <p:cBhvr>
                                        <p:cTn id="12" dur="1000"/>
                                        <p:tgtEl>
                                          <p:spTgt spid="7"/>
                                        </p:tgtEl>
                                      </p:cBhvr>
                                    </p:animEffect>
                                    <p:set>
                                      <p:cBhvr>
                                        <p:cTn id="13"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new_manifesto.pdf"/>
          <p:cNvPicPr>
            <a:picLocks noChangeAspect="1"/>
          </p:cNvPicPr>
          <p:nvPr/>
        </p:nvPicPr>
        <p:blipFill>
          <a:blip r:embed="rId4"/>
          <a:stretch>
            <a:fillRect/>
          </a:stretch>
        </p:blipFill>
        <p:spPr>
          <a:xfrm>
            <a:off x="0" y="0"/>
            <a:ext cx="9144000" cy="6531429"/>
          </a:xfrm>
          <a:prstGeom prst="rect">
            <a:avLst/>
          </a:prstGeom>
        </p:spPr>
      </p:pic>
      <p:pic>
        <p:nvPicPr>
          <p:cNvPr id="8" name="Picture 7" descr="responding to change.pdf"/>
          <p:cNvPicPr>
            <a:picLocks noChangeAspect="1"/>
          </p:cNvPicPr>
          <p:nvPr/>
        </p:nvPicPr>
        <p:blipFill>
          <a:blip r:embed="rId5"/>
          <a:stretch>
            <a:fillRect/>
          </a:stretch>
        </p:blipFill>
        <p:spPr>
          <a:xfrm>
            <a:off x="1016000" y="2679700"/>
            <a:ext cx="7112000" cy="368300"/>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10" presetClass="exit" presetSubtype="0" fill="hold" nodeType="afterEffect">
                                  <p:stCondLst>
                                    <p:cond delay="0"/>
                                  </p:stCondLst>
                                  <p:childTnLst>
                                    <p:animEffect transition="out" filter="fade">
                                      <p:cBhvr>
                                        <p:cTn id="12" dur="1000"/>
                                        <p:tgtEl>
                                          <p:spTgt spid="7"/>
                                        </p:tgtEl>
                                      </p:cBhvr>
                                    </p:animEffect>
                                    <p:set>
                                      <p:cBhvr>
                                        <p:cTn id="13"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9_scene.jpg"/>
          <p:cNvPicPr>
            <a:picLocks noChangeAspect="1"/>
          </p:cNvPicPr>
          <p:nvPr>
            <p:custDataLst>
              <p:tags r:id="rId2"/>
            </p:custDataLst>
          </p:nvPr>
        </p:nvPicPr>
        <p:blipFill>
          <a:blip r:embed="rId6"/>
          <a:stretch>
            <a:fillRect/>
          </a:stretch>
        </p:blipFill>
        <p:spPr>
          <a:xfrm>
            <a:off x="-348147" y="0"/>
            <a:ext cx="9492148" cy="6909379"/>
          </a:xfrm>
          <a:prstGeom prst="rect">
            <a:avLst/>
          </a:prstGeom>
        </p:spPr>
      </p:pic>
      <p:pic>
        <p:nvPicPr>
          <p:cNvPr id="4" name="Picture 3" descr="1_scene.jpg"/>
          <p:cNvPicPr>
            <a:picLocks noChangeAspect="1"/>
          </p:cNvPicPr>
          <p:nvPr>
            <p:custDataLst>
              <p:tags r:id="rId3"/>
            </p:custDataLst>
          </p:nvPr>
        </p:nvPicPr>
        <p:blipFill>
          <a:blip r:embed="rId7"/>
          <a:stretch>
            <a:fillRect/>
          </a:stretch>
        </p:blipFill>
        <p:spPr>
          <a:xfrm>
            <a:off x="-457200" y="0"/>
            <a:ext cx="9591675" cy="6858000"/>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10_strip.jpg"/>
          <p:cNvPicPr>
            <a:picLocks noChangeAspect="1"/>
          </p:cNvPicPr>
          <p:nvPr>
            <p:custDataLst>
              <p:tags r:id="rId2"/>
            </p:custDataLst>
          </p:nvPr>
        </p:nvPicPr>
        <p:blipFill>
          <a:blip r:embed="rId5"/>
          <a:stretch>
            <a:fillRect/>
          </a:stretch>
        </p:blipFill>
        <p:spPr>
          <a:xfrm>
            <a:off x="0" y="728485"/>
            <a:ext cx="9144000" cy="5672315"/>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11_scene.jpg"/>
          <p:cNvPicPr>
            <a:picLocks noChangeAspect="1"/>
          </p:cNvPicPr>
          <p:nvPr>
            <p:custDataLst>
              <p:tags r:id="rId2"/>
            </p:custDataLst>
          </p:nvPr>
        </p:nvPicPr>
        <p:blipFill>
          <a:blip r:embed="rId5"/>
          <a:stretch>
            <a:fillRect/>
          </a:stretch>
        </p:blipFill>
        <p:spPr>
          <a:xfrm>
            <a:off x="0" y="351169"/>
            <a:ext cx="9144000" cy="6506831"/>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_strip.jpg"/>
          <p:cNvPicPr>
            <a:picLocks noChangeAspect="1"/>
          </p:cNvPicPr>
          <p:nvPr>
            <p:custDataLst>
              <p:tags r:id="rId2"/>
            </p:custDataLst>
          </p:nvPr>
        </p:nvPicPr>
        <p:blipFill>
          <a:blip r:embed="rId5"/>
          <a:stretch>
            <a:fillRect/>
          </a:stretch>
        </p:blipFill>
        <p:spPr>
          <a:xfrm>
            <a:off x="0" y="728485"/>
            <a:ext cx="9144000" cy="5672315"/>
          </a:xfrm>
          <a:prstGeom prst="rect">
            <a:avLst/>
          </a:prstGeom>
        </p:spPr>
      </p:pic>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1_scene.jpg"/>
          <p:cNvPicPr>
            <a:picLocks noChangeAspect="1"/>
          </p:cNvPicPr>
          <p:nvPr>
            <p:custDataLst>
              <p:tags r:id="rId2"/>
            </p:custDataLst>
          </p:nvPr>
        </p:nvPicPr>
        <p:blipFill>
          <a:blip r:embed="rId5"/>
          <a:stretch>
            <a:fillRect/>
          </a:stretch>
        </p:blipFill>
        <p:spPr>
          <a:xfrm>
            <a:off x="0" y="351169"/>
            <a:ext cx="9144000" cy="6506831"/>
          </a:xfrm>
          <a:prstGeom prst="rect">
            <a:avLst/>
          </a:prstGeom>
        </p:spPr>
      </p:pic>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 y="6481763"/>
            <a:ext cx="11430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16386" name="Rectangle 2"/>
          <p:cNvSpPr>
            <a:spLocks noGrp="1" noChangeArrowheads="1"/>
          </p:cNvSpPr>
          <p:nvPr>
            <p:ph type="title"/>
          </p:nvPr>
        </p:nvSpPr>
        <p:spPr>
          <a:xfrm>
            <a:off x="0" y="0"/>
            <a:ext cx="9144000" cy="838200"/>
          </a:xfrm>
        </p:spPr>
        <p:txBody>
          <a:bodyPr/>
          <a:lstStyle/>
          <a:p>
            <a:pPr eaLnBrk="1" hangingPunct="1">
              <a:defRPr/>
            </a:pPr>
            <a:r>
              <a:rPr lang="en-US" dirty="0" smtClean="0">
                <a:latin typeface="Calibri" charset="0"/>
                <a:cs typeface="Calibri" charset="0"/>
                <a:sym typeface="Calibri" charset="0"/>
              </a:rPr>
              <a:t>Software project outcomes</a:t>
            </a:r>
            <a:endParaRPr lang="en-US" dirty="0" smtClean="0">
              <a:latin typeface="Calibri" charset="0"/>
              <a:ea typeface="ヒラギノ角ゴ ProN W3" charset="0"/>
              <a:cs typeface="ヒラギノ角ゴ ProN W3" charset="0"/>
              <a:sym typeface="Calibri" charset="0"/>
            </a:endParaRPr>
          </a:p>
        </p:txBody>
      </p:sp>
      <p:sp>
        <p:nvSpPr>
          <p:cNvPr id="16387" name="Rectangle 3"/>
          <p:cNvSpPr>
            <a:spLocks/>
          </p:cNvSpPr>
          <p:nvPr/>
        </p:nvSpPr>
        <p:spPr bwMode="auto">
          <a:xfrm>
            <a:off x="5410200" y="6465888"/>
            <a:ext cx="355600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txBody>
          <a:bodyPr lIns="0" tIns="0" rIns="0" bIns="0" anchor="ctr"/>
          <a:lstStyle/>
          <a:p>
            <a:pPr algn="l"/>
            <a:r>
              <a:rPr lang="en-US" sz="1400">
                <a:solidFill>
                  <a:srgbClr val="7F7F7F"/>
                </a:solidFill>
                <a:latin typeface="Trebuchet MS" charset="0"/>
                <a:ea typeface="ＭＳ Ｐゴシック" charset="0"/>
                <a:sym typeface="Trebuchet MS" charset="0"/>
              </a:rPr>
              <a:t>The Standish Group CHAOS Summary 2009</a:t>
            </a:r>
          </a:p>
        </p:txBody>
      </p:sp>
      <p:graphicFrame>
        <p:nvGraphicFramePr>
          <p:cNvPr id="16388" name="Object 4"/>
          <p:cNvGraphicFramePr>
            <a:graphicFrameLocks/>
          </p:cNvGraphicFramePr>
          <p:nvPr/>
        </p:nvGraphicFramePr>
        <p:xfrm>
          <a:off x="2166938" y="1411288"/>
          <a:ext cx="4799012" cy="4456112"/>
        </p:xfrm>
        <a:graphic>
          <a:graphicData uri="http://schemas.openxmlformats.org/presentationml/2006/ole">
            <mc:AlternateContent xmlns:mc="http://schemas.openxmlformats.org/markup-compatibility/2006">
              <mc:Choice xmlns:v="urn:schemas-microsoft-com:vml" Requires="v">
                <p:oleObj spid="_x0000_s1025" name="Chart" r:id="rId5" imgW="4803251" imgH="4455808" progId="Excel.Chart.8">
                  <p:embed/>
                </p:oleObj>
              </mc:Choice>
              <mc:Fallback>
                <p:oleObj name="Chart" r:id="rId5" imgW="4803251" imgH="4455808" progId="Excel.Chart.8">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6938" y="1411288"/>
                        <a:ext cx="4799012" cy="4456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23943892"/>
      </p:ext>
    </p:extLst>
  </p:cSld>
  <p:clrMapOvr>
    <a:masterClrMapping/>
  </p:clrMapOvr>
  <p:transition xmlns:p14="http://schemas.microsoft.com/office/powerpoint/2010/main" spd="slow">
    <p:fade thruBlk="1"/>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Evolution of Approaches</a:t>
            </a:r>
            <a:endParaRPr lang="en-US" dirty="0"/>
          </a:p>
        </p:txBody>
      </p:sp>
      <p:pic>
        <p:nvPicPr>
          <p:cNvPr id="5" name="Picture 4" descr="13_scene.jpg"/>
          <p:cNvPicPr>
            <a:picLocks noChangeAspect="1"/>
          </p:cNvPicPr>
          <p:nvPr>
            <p:custDataLst>
              <p:tags r:id="rId2"/>
            </p:custDataLst>
          </p:nvPr>
        </p:nvPicPr>
        <p:blipFill>
          <a:blip r:embed="rId5"/>
          <a:stretch>
            <a:fillRect/>
          </a:stretch>
        </p:blipFill>
        <p:spPr>
          <a:xfrm>
            <a:off x="0" y="1544037"/>
            <a:ext cx="9144000" cy="5009163"/>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Philosophies and Approaches</a:t>
            </a:r>
            <a:endParaRPr lang="en-US" dirty="0"/>
          </a:p>
        </p:txBody>
      </p:sp>
      <p:pic>
        <p:nvPicPr>
          <p:cNvPr id="8" name="Picture 7" descr="Practices_and_Philosophies.jpg"/>
          <p:cNvPicPr>
            <a:picLocks noChangeAspect="1"/>
          </p:cNvPicPr>
          <p:nvPr>
            <p:custDataLst>
              <p:tags r:id="rId2"/>
            </p:custDataLst>
          </p:nvPr>
        </p:nvPicPr>
        <p:blipFill>
          <a:blip r:embed="rId5"/>
          <a:stretch>
            <a:fillRect/>
          </a:stretch>
        </p:blipFill>
        <p:spPr>
          <a:xfrm>
            <a:off x="406400" y="1384300"/>
            <a:ext cx="8331200" cy="4089400"/>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Agile Contributors</a:t>
            </a:r>
            <a:endParaRPr lang="en-US" dirty="0"/>
          </a:p>
        </p:txBody>
      </p:sp>
      <p:pic>
        <p:nvPicPr>
          <p:cNvPr id="1026" name="Picture 2"/>
          <p:cNvPicPr>
            <a:picLocks noGrp="1" noChangeAspect="1" noChangeArrowheads="1"/>
          </p:cNvPicPr>
          <p:nvPr>
            <p:ph idx="1"/>
          </p:nvPr>
        </p:nvPicPr>
        <p:blipFill>
          <a:blip r:embed="rId3"/>
          <a:srcRect/>
          <a:stretch>
            <a:fillRect/>
          </a:stretch>
        </p:blipFill>
        <p:spPr bwMode="auto">
          <a:xfrm>
            <a:off x="533400" y="1600201"/>
            <a:ext cx="1981200" cy="2601818"/>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3657600" y="1720647"/>
            <a:ext cx="2114550" cy="2370342"/>
          </a:xfrm>
          <a:prstGeom prst="rect">
            <a:avLst/>
          </a:prstGeom>
          <a:noFill/>
          <a:ln w="9525">
            <a:noFill/>
            <a:miter lim="800000"/>
            <a:headEnd/>
            <a:tailEnd/>
          </a:ln>
        </p:spPr>
      </p:pic>
      <p:pic>
        <p:nvPicPr>
          <p:cNvPr id="1028" name="Picture 4"/>
          <p:cNvPicPr>
            <a:picLocks noChangeAspect="1" noChangeArrowheads="1"/>
          </p:cNvPicPr>
          <p:nvPr/>
        </p:nvPicPr>
        <p:blipFill>
          <a:blip r:embed="rId5"/>
          <a:srcRect/>
          <a:stretch>
            <a:fillRect/>
          </a:stretch>
        </p:blipFill>
        <p:spPr bwMode="auto">
          <a:xfrm>
            <a:off x="6781801" y="1720646"/>
            <a:ext cx="1792288" cy="2827011"/>
          </a:xfrm>
          <a:prstGeom prst="rect">
            <a:avLst/>
          </a:prstGeom>
          <a:noFill/>
          <a:ln w="9525">
            <a:noFill/>
            <a:miter lim="800000"/>
            <a:headEnd/>
            <a:tailEnd/>
          </a:ln>
        </p:spPr>
      </p:pic>
      <p:pic>
        <p:nvPicPr>
          <p:cNvPr id="1029" name="Picture 5"/>
          <p:cNvPicPr>
            <a:picLocks noChangeAspect="1" noChangeArrowheads="1"/>
          </p:cNvPicPr>
          <p:nvPr/>
        </p:nvPicPr>
        <p:blipFill>
          <a:blip r:embed="rId6"/>
          <a:srcRect/>
          <a:stretch>
            <a:fillRect/>
          </a:stretch>
        </p:blipFill>
        <p:spPr bwMode="auto">
          <a:xfrm>
            <a:off x="2438400" y="4163291"/>
            <a:ext cx="2590800" cy="2237509"/>
          </a:xfrm>
          <a:prstGeom prst="rect">
            <a:avLst/>
          </a:prstGeom>
          <a:noFill/>
          <a:ln w="9525">
            <a:noFill/>
            <a:miter lim="800000"/>
            <a:headEnd/>
            <a:tailEnd/>
          </a:ln>
        </p:spPr>
      </p:pic>
    </p:spTree>
  </p:cSld>
  <p:clrMapOvr>
    <a:masterClrMapping/>
  </p:clrMapOvr>
  <p:transition xmlns:p14="http://schemas.microsoft.com/office/powerpoint/2010/main" spd="slow">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Questions?</a:t>
            </a:r>
            <a:endParaRPr lang="en-US" dirty="0"/>
          </a:p>
        </p:txBody>
      </p:sp>
      <p:sp>
        <p:nvSpPr>
          <p:cNvPr id="2" name="Subtitle 1"/>
          <p:cNvSpPr>
            <a:spLocks noGrp="1"/>
          </p:cNvSpPr>
          <p:nvPr>
            <p:ph type="subTitle" idx="1"/>
          </p:nvPr>
        </p:nvSpPr>
        <p:spPr/>
        <p:txBody>
          <a:bodyPr/>
          <a:lstStyle/>
          <a:p>
            <a:r>
              <a:rPr lang="en-US" dirty="0" smtClean="0">
                <a:hlinkClick r:id="rId3" action="ppaction://hlinkpres?slideindex=1&amp;slidetitle="/>
              </a:rPr>
              <a:t>Agile Core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6b.vi.jpg"/>
          <p:cNvPicPr>
            <a:picLocks noChangeAspect="1"/>
          </p:cNvPicPr>
          <p:nvPr/>
        </p:nvPicPr>
        <p:blipFill>
          <a:blip r:embed="rId4"/>
          <a:stretch>
            <a:fillRect/>
          </a:stretch>
        </p:blipFill>
        <p:spPr>
          <a:xfrm>
            <a:off x="134470" y="0"/>
            <a:ext cx="8875059" cy="6858000"/>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23.jpg"/>
          <p:cNvPicPr>
            <a:picLocks noChangeAspect="1"/>
          </p:cNvPicPr>
          <p:nvPr/>
        </p:nvPicPr>
        <p:blipFill>
          <a:blip r:embed="rId4"/>
          <a:stretch>
            <a:fillRect/>
          </a:stretch>
        </p:blipFill>
        <p:spPr>
          <a:xfrm>
            <a:off x="0" y="0"/>
            <a:ext cx="9144000" cy="6858000"/>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noChangeArrowheads="1"/>
          </p:cNvPicPr>
          <p:nvPr>
            <p:custDataLst>
              <p:tags r:id="rId2"/>
            </p:custDataLst>
          </p:nvPr>
        </p:nvPicPr>
        <p:blipFill>
          <a:blip r:embed="rId5">
            <a:clrChange>
              <a:clrFrom>
                <a:srgbClr val="FFFFFF"/>
              </a:clrFrom>
              <a:clrTo>
                <a:srgbClr val="FFFFFF">
                  <a:alpha val="0"/>
                </a:srgbClr>
              </a:clrTo>
            </a:clrChange>
          </a:blip>
          <a:srcRect/>
          <a:stretch>
            <a:fillRect/>
          </a:stretch>
        </p:blipFill>
        <p:spPr bwMode="gray">
          <a:xfrm>
            <a:off x="609600" y="0"/>
            <a:ext cx="7999342" cy="6933613"/>
          </a:xfrm>
          <a:prstGeom prst="rect">
            <a:avLst/>
          </a:prstGeom>
          <a:noFill/>
          <a:ln w="9525">
            <a:noFill/>
            <a:miter lim="800000"/>
            <a:headEnd/>
            <a:tailEnd/>
          </a:ln>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NASA’s Defect Density</a:t>
            </a:r>
          </a:p>
        </p:txBody>
      </p:sp>
      <p:sp>
        <p:nvSpPr>
          <p:cNvPr id="163848" name="Rectangle 8"/>
          <p:cNvSpPr>
            <a:spLocks noGrp="1" noChangeArrowheads="1"/>
          </p:cNvSpPr>
          <p:nvPr>
            <p:ph idx="1"/>
          </p:nvPr>
        </p:nvSpPr>
        <p:spPr/>
        <p:txBody>
          <a:bodyPr/>
          <a:lstStyle/>
          <a:p>
            <a:pPr algn="ctr" eaLnBrk="1" hangingPunct="1">
              <a:buFontTx/>
              <a:buNone/>
            </a:pPr>
            <a:r>
              <a:rPr lang="en-US" dirty="0"/>
              <a:t>Pretty good, right?</a:t>
            </a:r>
          </a:p>
        </p:txBody>
      </p:sp>
      <p:pic>
        <p:nvPicPr>
          <p:cNvPr id="118789" name="Picture 9"/>
          <p:cNvPicPr>
            <a:picLocks noChangeAspect="1" noChangeArrowheads="1"/>
          </p:cNvPicPr>
          <p:nvPr>
            <p:custDataLst>
              <p:tags r:id="rId2"/>
            </p:custDataLst>
          </p:nvPr>
        </p:nvPicPr>
        <p:blipFill>
          <a:blip r:embed="rId5"/>
          <a:srcRect/>
          <a:stretch>
            <a:fillRect/>
          </a:stretch>
        </p:blipFill>
        <p:spPr bwMode="auto">
          <a:xfrm>
            <a:off x="611560" y="2179538"/>
            <a:ext cx="3962400" cy="3841750"/>
          </a:xfrm>
          <a:prstGeom prst="rect">
            <a:avLst/>
          </a:prstGeom>
          <a:noFill/>
          <a:ln w="9525">
            <a:noFill/>
            <a:miter lim="800000"/>
            <a:headEnd/>
            <a:tailEnd/>
          </a:ln>
        </p:spPr>
      </p:pic>
      <p:sp>
        <p:nvSpPr>
          <p:cNvPr id="7" name="Donut 6"/>
          <p:cNvSpPr/>
          <p:nvPr/>
        </p:nvSpPr>
        <p:spPr bwMode="auto">
          <a:xfrm>
            <a:off x="3440723" y="4038600"/>
            <a:ext cx="1055077" cy="762000"/>
          </a:xfrm>
          <a:prstGeom prst="donut">
            <a:avLst>
              <a:gd name="adj" fmla="val 9406"/>
            </a:avLst>
          </a:prstGeom>
          <a:solidFill>
            <a:srgbClr val="FF6600"/>
          </a:solidFill>
          <a:ln w="952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63848">
                                            <p:txEl>
                                              <p:pRg st="0" end="0"/>
                                            </p:txEl>
                                          </p:spTgt>
                                        </p:tgtEl>
                                        <p:attrNameLst>
                                          <p:attrName>style.visibility</p:attrName>
                                        </p:attrNameLst>
                                      </p:cBhvr>
                                      <p:to>
                                        <p:strVal val="visible"/>
                                      </p:to>
                                    </p:set>
                                    <p:animEffect transition="in" filter="fade">
                                      <p:cBhvr>
                                        <p:cTn id="11" dur="2000"/>
                                        <p:tgtEl>
                                          <p:spTgt spid="1638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8" grpId="0" build="p"/>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4870" name="Picture 6"/>
          <p:cNvPicPr>
            <a:picLocks noChangeAspect="1" noChangeArrowheads="1"/>
          </p:cNvPicPr>
          <p:nvPr>
            <p:custDataLst>
              <p:tags r:id="rId2"/>
            </p:custDataLst>
          </p:nvPr>
        </p:nvPicPr>
        <p:blipFill>
          <a:blip r:embed="rId6"/>
          <a:srcRect/>
          <a:stretch>
            <a:fillRect/>
          </a:stretch>
        </p:blipFill>
        <p:spPr bwMode="auto">
          <a:xfrm>
            <a:off x="5230813" y="2362200"/>
            <a:ext cx="2693987" cy="3505200"/>
          </a:xfrm>
          <a:prstGeom prst="rect">
            <a:avLst/>
          </a:prstGeom>
          <a:noFill/>
          <a:ln w="9525">
            <a:noFill/>
            <a:miter lim="800000"/>
            <a:headEnd/>
            <a:tailEnd/>
          </a:ln>
        </p:spPr>
      </p:pic>
      <p:sp>
        <p:nvSpPr>
          <p:cNvPr id="3" name="Title 2"/>
          <p:cNvSpPr>
            <a:spLocks noGrp="1"/>
          </p:cNvSpPr>
          <p:nvPr>
            <p:ph type="title"/>
          </p:nvPr>
        </p:nvSpPr>
        <p:spPr/>
        <p:txBody>
          <a:bodyPr/>
          <a:lstStyle/>
          <a:p>
            <a:r>
              <a:rPr lang="en-US" dirty="0"/>
              <a:t>NASA’s Defect </a:t>
            </a:r>
            <a:r>
              <a:rPr lang="en-US" dirty="0" smtClean="0"/>
              <a:t>Density</a:t>
            </a:r>
            <a:endParaRPr lang="en-US" dirty="0"/>
          </a:p>
        </p:txBody>
      </p:sp>
      <p:sp>
        <p:nvSpPr>
          <p:cNvPr id="4" name="Content Placeholder 3"/>
          <p:cNvSpPr>
            <a:spLocks noGrp="1"/>
          </p:cNvSpPr>
          <p:nvPr>
            <p:ph idx="1"/>
          </p:nvPr>
        </p:nvSpPr>
        <p:spPr/>
        <p:txBody>
          <a:bodyPr/>
          <a:lstStyle/>
          <a:p>
            <a:pPr marL="0" indent="0">
              <a:buNone/>
            </a:pPr>
            <a:r>
              <a:rPr lang="en-US" dirty="0" smtClean="0"/>
              <a:t>Another data point</a:t>
            </a:r>
            <a:endParaRPr lang="en-US" dirty="0"/>
          </a:p>
        </p:txBody>
      </p:sp>
      <p:pic>
        <p:nvPicPr>
          <p:cNvPr id="119812" name="Picture 4"/>
          <p:cNvPicPr>
            <a:picLocks noChangeAspect="1" noChangeArrowheads="1"/>
          </p:cNvPicPr>
          <p:nvPr>
            <p:custDataLst>
              <p:tags r:id="rId3"/>
            </p:custDataLst>
          </p:nvPr>
        </p:nvPicPr>
        <p:blipFill>
          <a:blip r:embed="rId7"/>
          <a:srcRect/>
          <a:stretch>
            <a:fillRect/>
          </a:stretch>
        </p:blipFill>
        <p:spPr bwMode="auto">
          <a:xfrm>
            <a:off x="457200" y="2209800"/>
            <a:ext cx="3962400" cy="3841750"/>
          </a:xfrm>
          <a:prstGeom prst="rect">
            <a:avLst/>
          </a:prstGeom>
          <a:noFill/>
          <a:ln w="9525">
            <a:noFill/>
            <a:miter lim="800000"/>
            <a:headEnd/>
            <a:tailEnd/>
          </a:ln>
        </p:spPr>
      </p:pic>
      <p:sp>
        <p:nvSpPr>
          <p:cNvPr id="7" name="Oval 6"/>
          <p:cNvSpPr/>
          <p:nvPr/>
        </p:nvSpPr>
        <p:spPr bwMode="auto">
          <a:xfrm>
            <a:off x="5638800" y="4800600"/>
            <a:ext cx="1066800" cy="914400"/>
          </a:xfrm>
          <a:prstGeom prst="ellipse">
            <a:avLst/>
          </a:prstGeom>
          <a:noFill/>
          <a:ln w="38100" cap="flat" cmpd="sng" algn="ctr">
            <a:solidFill>
              <a:srgbClr val="FF6600"/>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8" name="Oval 7"/>
          <p:cNvSpPr/>
          <p:nvPr/>
        </p:nvSpPr>
        <p:spPr bwMode="auto">
          <a:xfrm>
            <a:off x="6629400" y="2590800"/>
            <a:ext cx="1066800" cy="914400"/>
          </a:xfrm>
          <a:prstGeom prst="ellipse">
            <a:avLst/>
          </a:prstGeom>
          <a:noFill/>
          <a:ln w="38100" cap="flat" cmpd="sng" algn="ctr">
            <a:solidFill>
              <a:srgbClr val="FF6600"/>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9" name="Donut 8"/>
          <p:cNvSpPr/>
          <p:nvPr/>
        </p:nvSpPr>
        <p:spPr bwMode="auto">
          <a:xfrm>
            <a:off x="3440723" y="4038600"/>
            <a:ext cx="1055077" cy="762000"/>
          </a:xfrm>
          <a:prstGeom prst="donut">
            <a:avLst>
              <a:gd name="adj" fmla="val 9406"/>
            </a:avLst>
          </a:prstGeom>
          <a:solidFill>
            <a:srgbClr val="FF6600"/>
          </a:solidFill>
          <a:ln w="952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custDataLst>
      <p:tags r:id="rId1"/>
    </p:custData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decel="50000" fill="hold" nodeType="clickEffect">
                                  <p:stCondLst>
                                    <p:cond delay="0"/>
                                  </p:stCondLst>
                                  <p:childTnLst>
                                    <p:set>
                                      <p:cBhvr>
                                        <p:cTn id="11" dur="1" fill="hold">
                                          <p:stCondLst>
                                            <p:cond delay="0"/>
                                          </p:stCondLst>
                                        </p:cTn>
                                        <p:tgtEl>
                                          <p:spTgt spid="164870"/>
                                        </p:tgtEl>
                                        <p:attrNameLst>
                                          <p:attrName>style.visibility</p:attrName>
                                        </p:attrNameLst>
                                      </p:cBhvr>
                                      <p:to>
                                        <p:strVal val="visible"/>
                                      </p:to>
                                    </p:set>
                                    <p:anim calcmode="lin" valueType="num">
                                      <p:cBhvr additive="base">
                                        <p:cTn id="12" dur="500" fill="hold"/>
                                        <p:tgtEl>
                                          <p:spTgt spid="164870"/>
                                        </p:tgtEl>
                                        <p:attrNameLst>
                                          <p:attrName>ppt_x</p:attrName>
                                        </p:attrNameLst>
                                      </p:cBhvr>
                                      <p:tavLst>
                                        <p:tav tm="0">
                                          <p:val>
                                            <p:strVal val="1+#ppt_w/2"/>
                                          </p:val>
                                        </p:tav>
                                        <p:tav tm="100000">
                                          <p:val>
                                            <p:strVal val="#ppt_x"/>
                                          </p:val>
                                        </p:tav>
                                      </p:tavLst>
                                    </p:anim>
                                    <p:anim calcmode="lin" valueType="num">
                                      <p:cBhvr additive="base">
                                        <p:cTn id="13" dur="500" fill="hold"/>
                                        <p:tgtEl>
                                          <p:spTgt spid="164870"/>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_ENCODE_TYPE" val="0"/>
  <p:tag name="ART_ENCODE_INDEX" val="1"/>
  <p:tag name="ARTICULATE_PRESENTER_VERSION" val="6"/>
  <p:tag name="AO_COMPLETION_THRESHOLD" val="50"/>
  <p:tag name="AO_COMPLETION_METHOD" val="VIEW"/>
  <p:tag name="ARTICULATE_PUBLISH_PATH" val="U:\agile_workshops\course_modules\agile_fundamentals\01-Origins-Of-Agile\articulate"/>
  <p:tag name="PUBLISH_TITLE" val="The Origins of Agile Software Development"/>
  <p:tag name="ARTICULATE_LOGO" val="(None selected)"/>
  <p:tag name="ARTICULATE_PRESENTER" val="(None selected)"/>
  <p:tag name="ARTICULATE_PRESENTER_GUID" val="9869030842"/>
  <p:tag name="ARTICULATE_LMS" val="0"/>
  <p:tag name="ARTICULATE_TEMPLATE" val="Corporate Communications"/>
  <p:tag name="ARTICULATE_TEMPLATE_GUID" val="1a000000-6000-0000-b000-000000000001"/>
  <p:tag name="LMS_PUBLISH" val="Yes"/>
  <p:tag name="PRESENTER_PREVIEW_MODE" val="0"/>
  <p:tag name="PRESENTER_PREVIEW_START" val="1"/>
  <p:tag name="LMS_PROTOCOL_METHOD" val="SCORM"/>
  <p:tag name="LMS_PROTOCOL_VERSION" val="1.2"/>
  <p:tag name="AO_COMPLETION_TITLE" val="The Origins of Agile Software Development"/>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1.xml><?xml version="1.0" encoding="utf-8"?>
<p:tagLst xmlns:a="http://schemas.openxmlformats.org/drawingml/2006/main" xmlns:r="http://schemas.openxmlformats.org/officeDocument/2006/relationships" xmlns:p="http://schemas.openxmlformats.org/presentationml/2006/main">
  <p:tag name="AUDIO_ID" val="266"/>
  <p:tag name="ELAPSEDTIME" val="26.6"/>
  <p:tag name="ANNOTATION_COUNT" val="0"/>
  <p:tag name="ARTICULATE_SLIDE_GUID" val="ee6e31ef-ffdd-46c2-af31-9c1c6dbf589d"/>
  <p:tag name="ARTICULATE_SLIDE_NAV" val="10"/>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xv0DvhqS_files\slide0001_image001.png"/>
</p:tagLst>
</file>

<file path=ppt/tags/tag13.xml><?xml version="1.0" encoding="utf-8"?>
<p:tagLst xmlns:a="http://schemas.openxmlformats.org/drawingml/2006/main" xmlns:r="http://schemas.openxmlformats.org/officeDocument/2006/relationships" xmlns:p="http://schemas.openxmlformats.org/presentationml/2006/main">
  <p:tag name="AUDIO_ID" val="267"/>
  <p:tag name="TIMELINE" val="31.9"/>
  <p:tag name="ELAPSEDTIME" val="53.6"/>
  <p:tag name="ANNOTATION_TYPE_1" val="2"/>
  <p:tag name="ANNOTATION_START_1" val="38.9"/>
  <p:tag name="ANNOTATION_END_1" val="38.9"/>
  <p:tag name="ANNOTATION_TOP_1" val="-29.6"/>
  <p:tag name="ANNOTATION_LEFT_1" val="-29.7"/>
  <p:tag name="ANNOTATION_WIDTH_1" val="635.4"/>
  <p:tag name="ANNOTATION_HEIGHT_1" val="491.3"/>
  <p:tag name="ANNOTATION_ANIMATION_1" val="4"/>
  <p:tag name="ANNOTATION_ROTATION_1" val="0"/>
  <p:tag name="ANNOTATION_SUB_TYPE_1" val="11"/>
  <p:tag name="ANNOTATION_LOOP_COUNT_1" val="1"/>
  <p:tag name="ANNOTATION_BOX_RADIUS_1" val="0"/>
  <p:tag name="ANNOTATION_SCALE_1" val="0"/>
  <p:tag name="ANNOTATION_BORDER_ALPHA_1" val="100"/>
  <p:tag name="ANNOTATION_BORDER_COLOR_1" val="16777215"/>
  <p:tag name="ANNOTATION_FILL_COLOR_1" val="855309"/>
  <p:tag name="ANNOTATION_FILL_ALPHA_1" val="50"/>
  <p:tag name="ANNOTATION_BORDER_WIDTH_1" val="2"/>
  <p:tag name="ANNOTATION_TYPE_2" val="2"/>
  <p:tag name="ANNOTATION_START_2" val="38.9"/>
  <p:tag name="ANNOTATION_END_2" val="42.9"/>
  <p:tag name="ANNOTATION_TOP_2" val="282.1"/>
  <p:tag name="ANNOTATION_LEFT_2" val="338.8"/>
  <p:tag name="ANNOTATION_WIDTH_2" val="99.9"/>
  <p:tag name="ANNOTATION_HEIGHT_2" val="97.2"/>
  <p:tag name="ANNOTATION_ANIMATION_2" val="4"/>
  <p:tag name="ANNOTATION_ROTATION_2" val="0"/>
  <p:tag name="ANNOTATION_SUB_TYPE_2" val="11"/>
  <p:tag name="ANNOTATION_LOOP_COUNT_2" val="1"/>
  <p:tag name="ANNOTATION_BOX_RADIUS_2" val="5"/>
  <p:tag name="ANNOTATION_SCALE_2" val="0"/>
  <p:tag name="ANNOTATION_BORDER_ALPHA_2" val="100"/>
  <p:tag name="ANNOTATION_BORDER_COLOR_2" val="16777215"/>
  <p:tag name="ANNOTATION_FILL_COLOR_2" val="855309"/>
  <p:tag name="ANNOTATION_FILL_ALPHA_2" val="50"/>
  <p:tag name="ANNOTATION_BORDER_WIDTH_2" val="2"/>
  <p:tag name="ANNOTATION_TYPE_3" val="2"/>
  <p:tag name="ANNOTATION_START_3" val="42.9"/>
  <p:tag name="ANNOTATION_END_3" val="42.9"/>
  <p:tag name="ANNOTATION_TOP_3" val="-29.6"/>
  <p:tag name="ANNOTATION_LEFT_3" val="-29.7"/>
  <p:tag name="ANNOTATION_WIDTH_3" val="635.4"/>
  <p:tag name="ANNOTATION_HEIGHT_3" val="491.3"/>
  <p:tag name="ANNOTATION_ANIMATION_3" val="4"/>
  <p:tag name="ANNOTATION_ROTATION_3" val="0"/>
  <p:tag name="ANNOTATION_SUB_TYPE_3" val="11"/>
  <p:tag name="ANNOTATION_LOOP_COUNT_3" val="1"/>
  <p:tag name="ANNOTATION_BOX_RADIUS_3" val="0"/>
  <p:tag name="ANNOTATION_SCALE_3" val="0"/>
  <p:tag name="ANNOTATION_BORDER_ALPHA_3" val="100"/>
  <p:tag name="ANNOTATION_BORDER_COLOR_3" val="16777215"/>
  <p:tag name="ANNOTATION_FILL_COLOR_3" val="855309"/>
  <p:tag name="ANNOTATION_FILL_ALPHA_3" val="50"/>
  <p:tag name="ANNOTATION_BORDER_WIDTH_3" val="2"/>
  <p:tag name="ANNOTATION_TYPE_4" val="2"/>
  <p:tag name="ANNOTATION_START_4" val="42.9"/>
  <p:tag name="ANNOTATION_TOP_4" val="151.1"/>
  <p:tag name="ANNOTATION_LEFT_4" val="397.7"/>
  <p:tag name="ANNOTATION_WIDTH_4" val="114.7"/>
  <p:tag name="ANNOTATION_HEIGHT_4" val="99.6"/>
  <p:tag name="ANNOTATION_ANIMATION_4" val="4"/>
  <p:tag name="ANNOTATION_ROTATION_4" val="0"/>
  <p:tag name="ANNOTATION_SUB_TYPE_4" val="11"/>
  <p:tag name="ANNOTATION_LOOP_COUNT_4" val="1"/>
  <p:tag name="ANNOTATION_BOX_RADIUS_4" val="5"/>
  <p:tag name="ANNOTATION_SCALE_4" val="0"/>
  <p:tag name="ANNOTATION_BORDER_ALPHA_4" val="100"/>
  <p:tag name="ANNOTATION_BORDER_COLOR_4" val="16777215"/>
  <p:tag name="ANNOTATION_FILL_COLOR_4" val="855309"/>
  <p:tag name="ANNOTATION_FILL_ALPHA_4" val="50"/>
  <p:tag name="ANNOTATION_BORDER_WIDTH_4" val="2"/>
  <p:tag name="ANNOTATION_COUNT" val="4"/>
  <p:tag name="ARTICULATE_SLIDE_GUID" val="ec07654f-2abf-4eb2-a189-fb49b183c937"/>
  <p:tag name="ARTICULATE_SLIDE_NAV" val="11"/>
</p:tagLst>
</file>

<file path=ppt/tags/tag1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DYL5EXWI_files\slide0001_image001.png"/>
</p:tagLst>
</file>

<file path=ppt/tags/tag1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UWaNheGN_files\slide0001_image001.png"/>
</p:tagLst>
</file>

<file path=ppt/tags/tag16.xml><?xml version="1.0" encoding="utf-8"?>
<p:tagLst xmlns:a="http://schemas.openxmlformats.org/drawingml/2006/main" xmlns:r="http://schemas.openxmlformats.org/officeDocument/2006/relationships" xmlns:p="http://schemas.openxmlformats.org/presentationml/2006/main">
  <p:tag name="AUDIO_ID" val="279"/>
  <p:tag name="ELAPSEDTIME" val="27.7"/>
  <p:tag name="ANNOTATION_COUNT" val="0"/>
  <p:tag name="ARTICULATE_SLIDE_GUID" val="61f920ec-2a5d-4ba4-9773-788dc49f8ada"/>
  <p:tag name="ARTICULATE_SLIDE_NAV" val="12"/>
</p:tagLst>
</file>

<file path=ppt/tags/tag17.xml><?xml version="1.0" encoding="utf-8"?>
<p:tagLst xmlns:a="http://schemas.openxmlformats.org/drawingml/2006/main" xmlns:r="http://schemas.openxmlformats.org/officeDocument/2006/relationships" xmlns:p="http://schemas.openxmlformats.org/presentationml/2006/main">
  <p:tag name="ARTICULATE_SLIDE_GUID" val="e152882e-0704-4778-a6b1-2d879cfc2bd3"/>
  <p:tag name="AUDIO_ID" val="259"/>
  <p:tag name="TIMELINE" val="33.7/40.4"/>
  <p:tag name="ELAPSEDTIME" val="58.0"/>
  <p:tag name="ANNOTATION_COUNT" val="0"/>
  <p:tag name="ARTICULATE_SLIDE_NAV" val="13"/>
</p:tagLst>
</file>

<file path=ppt/tags/tag1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qaYRApVv_files\slide0001_image001.jpg"/>
</p:tagLst>
</file>

<file path=ppt/tags/tag1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9JzvpwP0_files\slide0001_image001.jpg"/>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3cb08406-42ce-47f4-8570-4201203ea2d9"/>
  <p:tag name="AUDIO_ID" val="257"/>
  <p:tag name="ELAPSEDTIME" val="43.5"/>
  <p:tag name="ANNOTATION_COUNT" val="0"/>
  <p:tag name="ARTICULATE_SLIDE_NAV" val="2"/>
</p:tagLst>
</file>

<file path=ppt/tags/tag2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aHl0qbmI_files\slide0001_image001.jpg"/>
</p:tagLst>
</file>

<file path=ppt/tags/tag21.xml><?xml version="1.0" encoding="utf-8"?>
<p:tagLst xmlns:a="http://schemas.openxmlformats.org/drawingml/2006/main" xmlns:r="http://schemas.openxmlformats.org/officeDocument/2006/relationships" xmlns:p="http://schemas.openxmlformats.org/presentationml/2006/main">
  <p:tag name="ARTICULATE_SLIDE_GUID" val="a0b775fd-53a1-4fb4-b68a-738532995d11"/>
  <p:tag name="AUDIO_ID" val="283"/>
  <p:tag name="TIMELINE" val="15.8/20.6/25.2/34.4/40.6/46.5/54.4/58.8/73.6/82.2"/>
  <p:tag name="ELAPSEDTIME" val="127.0"/>
  <p:tag name="ANNOTATION_COUNT" val="0"/>
  <p:tag name="ARTICULATE_SLIDE_NAV" val="14"/>
</p:tagLst>
</file>

<file path=ppt/tags/tag2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g0WxKCnk_files\slide0001_image001.jpg"/>
</p:tagLst>
</file>

<file path=ppt/tags/tag25.xml><?xml version="1.0" encoding="utf-8"?>
<p:tagLst xmlns:a="http://schemas.openxmlformats.org/drawingml/2006/main" xmlns:r="http://schemas.openxmlformats.org/officeDocument/2006/relationships" xmlns:p="http://schemas.openxmlformats.org/presentationml/2006/main">
  <p:tag name="ARTICULATE_SLIDE_GUID" val="da46f99e-42e3-4120-98d7-a26a1ad28909"/>
  <p:tag name="ARTICULATE_SLIDE_NAV" val="15"/>
</p:tagLst>
</file>

<file path=ppt/tags/tag2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VUg5dgdr_files\slide0001_image001.png"/>
</p:tagLst>
</file>

<file path=ppt/tags/tag2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8.xml><?xml version="1.0" encoding="utf-8"?>
<p:tagLst xmlns:a="http://schemas.openxmlformats.org/drawingml/2006/main" xmlns:r="http://schemas.openxmlformats.org/officeDocument/2006/relationships" xmlns:p="http://schemas.openxmlformats.org/presentationml/2006/main">
  <p:tag name="ARTICULATE_SLIDE_GUID" val="5755afc4-ff97-4859-a2a9-60b2c119f795"/>
  <p:tag name="ARTICULATE_SLIDE_NAV" val="18"/>
</p:tagLst>
</file>

<file path=ppt/tags/tag29.xml><?xml version="1.0" encoding="utf-8"?>
<p:tagLst xmlns:a="http://schemas.openxmlformats.org/drawingml/2006/main" xmlns:r="http://schemas.openxmlformats.org/officeDocument/2006/relationships" xmlns:p="http://schemas.openxmlformats.org/presentationml/2006/main">
  <p:tag name="ARTICULATE_SLIDE_GUID" val="cde8dc76-9432-4fcd-8276-689ee14426b8"/>
  <p:tag name="ARTICULATE_SLIDE_NAV" val="19"/>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qeB4hsKS_files\slide0001_image001.jpg"/>
</p:tagLst>
</file>

<file path=ppt/tags/tag3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S5Vm2yIJ_files\slide0001_image001.jpg"/>
</p:tagLst>
</file>

<file path=ppt/tags/tag31.xml><?xml version="1.0" encoding="utf-8"?>
<p:tagLst xmlns:a="http://schemas.openxmlformats.org/drawingml/2006/main" xmlns:r="http://schemas.openxmlformats.org/officeDocument/2006/relationships" xmlns:p="http://schemas.openxmlformats.org/presentationml/2006/main">
  <p:tag name="ARTICULATE_SLIDE_GUID" val="5430dddb-4c5f-4574-8015-650b03087bfe"/>
  <p:tag name="ARTICULATE_SLIDE_NAV" val="20"/>
</p:tagLst>
</file>

<file path=ppt/tags/tag3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4.xml><?xml version="1.0" encoding="utf-8"?>
<p:tagLst xmlns:a="http://schemas.openxmlformats.org/drawingml/2006/main" xmlns:r="http://schemas.openxmlformats.org/officeDocument/2006/relationships" xmlns:p="http://schemas.openxmlformats.org/presentationml/2006/main">
  <p:tag name="ARTICULATE_SLIDE_GUID" val="a3410843-d04e-4d73-81d7-37f36e710221"/>
  <p:tag name="ARTICULATE_SLIDE_NAV" val="29"/>
</p:tagLst>
</file>

<file path=ppt/tags/tag3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7.xml><?xml version="1.0" encoding="utf-8"?>
<p:tagLst xmlns:a="http://schemas.openxmlformats.org/drawingml/2006/main" xmlns:r="http://schemas.openxmlformats.org/officeDocument/2006/relationships" xmlns:p="http://schemas.openxmlformats.org/presentationml/2006/main">
  <p:tag name="ARTICULATE_SLIDE_GUID" val="ab1bb57c-7c08-4602-a0ed-81453c250d26"/>
  <p:tag name="ARTICULATE_SLIDE_NAV" val="34"/>
</p:tagLst>
</file>

<file path=ppt/tags/tag3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xml><?xml version="1.0" encoding="utf-8"?>
<p:tagLst xmlns:a="http://schemas.openxmlformats.org/drawingml/2006/main" xmlns:r="http://schemas.openxmlformats.org/officeDocument/2006/relationships" xmlns:p="http://schemas.openxmlformats.org/presentationml/2006/main">
  <p:tag name="AUDIO_ID" val="262"/>
  <p:tag name="ELAPSEDTIME" val="42.6"/>
  <p:tag name="ANNOTATION_COUNT" val="0"/>
  <p:tag name="ARTICULATE_SLIDE_GUID" val="770b0028-3912-4801-9274-1a305cd11d9e"/>
  <p:tag name="ARTICULATE_SLIDE_NAV" val="6"/>
</p:tagLst>
</file>

<file path=ppt/tags/tag40.xml><?xml version="1.0" encoding="utf-8"?>
<p:tagLst xmlns:a="http://schemas.openxmlformats.org/drawingml/2006/main" xmlns:r="http://schemas.openxmlformats.org/officeDocument/2006/relationships" xmlns:p="http://schemas.openxmlformats.org/presentationml/2006/main">
  <p:tag name="ARTICULATE_SLIDE_GUID" val="ce4a7a11-3b04-4040-af2b-8de243887d9d"/>
  <p:tag name="ARTICULATE_SLIDE_NAV" val="35"/>
</p:tagLst>
</file>

<file path=ppt/tags/tag4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2.xml><?xml version="1.0" encoding="utf-8"?>
<p:tagLst xmlns:a="http://schemas.openxmlformats.org/drawingml/2006/main" xmlns:r="http://schemas.openxmlformats.org/officeDocument/2006/relationships" xmlns:p="http://schemas.openxmlformats.org/presentationml/2006/main">
  <p:tag name="ARTICULATE_SLIDE_GUID" val="ac63f695-4ea1-4569-b04f-22c6d92a9a96"/>
  <p:tag name="ARTICULATE_SLIDE_NAV" val="21"/>
</p:tagLst>
</file>

<file path=ppt/tags/tag4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4.xml><?xml version="1.0" encoding="utf-8"?>
<p:tagLst xmlns:a="http://schemas.openxmlformats.org/drawingml/2006/main" xmlns:r="http://schemas.openxmlformats.org/officeDocument/2006/relationships" xmlns:p="http://schemas.openxmlformats.org/presentationml/2006/main">
  <p:tag name="ARTICULATE_SLIDE_GUID" val="634398a4-283f-4a9f-9bb3-3fd3fab25847"/>
  <p:tag name="ARTICULATE_SLIDE_NAV" val="23"/>
</p:tagLst>
</file>

<file path=ppt/tags/tag4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9.xml><?xml version="1.0" encoding="utf-8"?>
<p:tagLst xmlns:a="http://schemas.openxmlformats.org/drawingml/2006/main" xmlns:r="http://schemas.openxmlformats.org/officeDocument/2006/relationships" xmlns:p="http://schemas.openxmlformats.org/presentationml/2006/main">
  <p:tag name="ARTICULATE_SLIDE_GUID" val="f6dbd89c-97cc-422b-ab67-9de73aa14a4d"/>
  <p:tag name="ARTICULATE_SLIDE_NAV" val="24"/>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NNzkSJxi_files\slide0001_image001.png"/>
</p:tagLst>
</file>

<file path=ppt/tags/tag5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p4rL0c73_files\slide0001_image001.jpg"/>
</p:tagLst>
</file>

<file path=ppt/tags/tag5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k42hhmWl_files\slide0001_image001.jpg"/>
</p:tagLst>
</file>

<file path=ppt/tags/tag5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kbLb4txV_files\slide0001_image001.jpg"/>
</p:tagLst>
</file>

<file path=ppt/tags/tag53.xml><?xml version="1.0" encoding="utf-8"?>
<p:tagLst xmlns:a="http://schemas.openxmlformats.org/drawingml/2006/main" xmlns:r="http://schemas.openxmlformats.org/officeDocument/2006/relationships" xmlns:p="http://schemas.openxmlformats.org/presentationml/2006/main">
  <p:tag name="ARTICULATE_SLIDE_GUID" val="ef8aaf59-b57a-45e1-80c2-3d78bb16a783"/>
  <p:tag name="ARTICULATE_SLIDE_NAV" val="25"/>
</p:tagLst>
</file>

<file path=ppt/tags/tag5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jDnNIZur_files\slide0001_image001.jpg"/>
</p:tagLst>
</file>

<file path=ppt/tags/tag58.xml><?xml version="1.0" encoding="utf-8"?>
<p:tagLst xmlns:a="http://schemas.openxmlformats.org/drawingml/2006/main" xmlns:r="http://schemas.openxmlformats.org/officeDocument/2006/relationships" xmlns:p="http://schemas.openxmlformats.org/presentationml/2006/main">
  <p:tag name="ARTICULATE_SLIDE_GUID" val="da1b2193-fb30-44cf-a95c-8c32b13c5b78"/>
  <p:tag name="ARTICULATE_SLIDE_NAV" val="27"/>
</p:tagLst>
</file>

<file path=ppt/tags/tag5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VDMTDfS6_files\slide0001_image001.png"/>
</p:tagLst>
</file>

<file path=ppt/tags/tag6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1.xml><?xml version="1.0" encoding="utf-8"?>
<p:tagLst xmlns:a="http://schemas.openxmlformats.org/drawingml/2006/main" xmlns:r="http://schemas.openxmlformats.org/officeDocument/2006/relationships" xmlns:p="http://schemas.openxmlformats.org/presentationml/2006/main">
  <p:tag name="ARTICULATE_SLIDE_GUID" val="032c3fb5-f51e-4149-b926-dd0268d95977"/>
  <p:tag name="ARTICULATE_SLIDE_NAV" val="28"/>
</p:tagLst>
</file>

<file path=ppt/tags/tag6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4.xml><?xml version="1.0" encoding="utf-8"?>
<p:tagLst xmlns:a="http://schemas.openxmlformats.org/drawingml/2006/main" xmlns:r="http://schemas.openxmlformats.org/officeDocument/2006/relationships" xmlns:p="http://schemas.openxmlformats.org/presentationml/2006/main">
  <p:tag name="ARTICULATE_SLIDE_GUID" val="b488e9ad-b748-49ca-9601-c895aa4c08f4"/>
  <p:tag name="ARTICULATE_SLIDE_NAV" val="36"/>
</p:tagLst>
</file>

<file path=ppt/tags/tag6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idtZnFkC_files\slide0001_image001.jpg"/>
</p:tagLst>
</file>

<file path=ppt/tags/tag6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7.xml><?xml version="1.0" encoding="utf-8"?>
<p:tagLst xmlns:a="http://schemas.openxmlformats.org/drawingml/2006/main" xmlns:r="http://schemas.openxmlformats.org/officeDocument/2006/relationships" xmlns:p="http://schemas.openxmlformats.org/presentationml/2006/main">
  <p:tag name="ARTICULATE_SLIDE_GUID" val="c8bd4357-da2d-44d5-830a-8be9407cd9d4"/>
  <p:tag name="ARTICULATE_SLIDE_NAV" val="32"/>
</p:tagLst>
</file>

<file path=ppt/tags/tag6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xml><?xml version="1.0" encoding="utf-8"?>
<p:tagLst xmlns:a="http://schemas.openxmlformats.org/drawingml/2006/main" xmlns:r="http://schemas.openxmlformats.org/officeDocument/2006/relationships" xmlns:p="http://schemas.openxmlformats.org/presentationml/2006/main">
  <p:tag name="AUDIO_ID" val="264"/>
  <p:tag name="ELAPSEDTIME" val="13.4"/>
  <p:tag name="ANNOTATION_COUNT" val="0"/>
  <p:tag name="ARTICULATE_SLIDE_GUID" val="b6733c29-3405-4a09-85ee-090004604065"/>
  <p:tag name="ARTICULATE_SLIDE_NAV" val="7"/>
</p:tagLst>
</file>

<file path=ppt/tags/tag70.xml><?xml version="1.0" encoding="utf-8"?>
<p:tagLst xmlns:a="http://schemas.openxmlformats.org/drawingml/2006/main" xmlns:r="http://schemas.openxmlformats.org/officeDocument/2006/relationships" xmlns:p="http://schemas.openxmlformats.org/presentationml/2006/main">
  <p:tag name="ARTICULATE_SLIDE_GUID" val="5c8fa881-fe9b-4e00-a0ef-709a355da834"/>
  <p:tag name="ARTICULATE_SLIDE_NAV" val="33"/>
</p:tagLst>
</file>

<file path=ppt/tags/tag7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6.xml><?xml version="1.0" encoding="utf-8"?>
<p:tagLst xmlns:a="http://schemas.openxmlformats.org/drawingml/2006/main" xmlns:r="http://schemas.openxmlformats.org/officeDocument/2006/relationships" xmlns:p="http://schemas.openxmlformats.org/presentationml/2006/main">
  <p:tag name="NAME" val="Lofid69bc4e7-7131-468d-bafd-084556de969b"/>
</p:tagLst>
</file>

<file path=ppt/tags/tag77.xml><?xml version="1.0" encoding="utf-8"?>
<p:tagLst xmlns:a="http://schemas.openxmlformats.org/drawingml/2006/main" xmlns:r="http://schemas.openxmlformats.org/officeDocument/2006/relationships" xmlns:p="http://schemas.openxmlformats.org/presentationml/2006/main">
  <p:tag name="ARTICULATE_SLIDE_GUID" val="a7631285-ba0b-4863-8f87-243b79b70b18"/>
  <p:tag name="ARTICULATE_SLIDE_NAV" val="37"/>
</p:tagLst>
</file>

<file path=ppt/tags/tag78.xml><?xml version="1.0" encoding="utf-8"?>
<p:tagLst xmlns:a="http://schemas.openxmlformats.org/drawingml/2006/main" xmlns:r="http://schemas.openxmlformats.org/officeDocument/2006/relationships" xmlns:p="http://schemas.openxmlformats.org/presentationml/2006/main">
  <p:tag name="ARTICULATE_SLIDE_GUID" val="4a9c24e8-a8e6-4568-9f57-3161b4c96bcf"/>
  <p:tag name="ARTICULATE_SLIDE_NAV" val="38"/>
</p:tagLst>
</file>

<file path=ppt/tags/tag79.xml><?xml version="1.0" encoding="utf-8"?>
<p:tagLst xmlns:a="http://schemas.openxmlformats.org/drawingml/2006/main" xmlns:r="http://schemas.openxmlformats.org/officeDocument/2006/relationships" xmlns:p="http://schemas.openxmlformats.org/presentationml/2006/main">
  <p:tag name="ARTICULATE_SLIDE_GUID" val="0d80a312-69ee-4024-8156-36842d711851"/>
  <p:tag name="ARTICULATE_SLIDE_NAV" val="39"/>
</p:tagLst>
</file>

<file path=ppt/tags/tag8.xml><?xml version="1.0" encoding="utf-8"?>
<p:tagLst xmlns:a="http://schemas.openxmlformats.org/drawingml/2006/main" xmlns:r="http://schemas.openxmlformats.org/officeDocument/2006/relationships" xmlns:p="http://schemas.openxmlformats.org/presentationml/2006/main">
  <p:tag name="AUDIO_ID" val="280"/>
  <p:tag name="ELAPSEDTIME" val="7.1"/>
  <p:tag name="ANNOTATION_COUNT" val="0"/>
  <p:tag name="ARTICULATE_SLIDE_GUID" val="fbf9c638-cba8-4df9-b479-540e1aa044ad"/>
  <p:tag name="ARTICULATE_SLIDE_NAV" val="8"/>
</p:tagLst>
</file>

<file path=ppt/tags/tag80.xml><?xml version="1.0" encoding="utf-8"?>
<p:tagLst xmlns:a="http://schemas.openxmlformats.org/drawingml/2006/main" xmlns:r="http://schemas.openxmlformats.org/officeDocument/2006/relationships" xmlns:p="http://schemas.openxmlformats.org/presentationml/2006/main">
  <p:tag name="ARTICULATE_SLIDE_GUID" val="211cd42e-e139-4f7a-840f-d4ae15438a53"/>
  <p:tag name="ARTICULATE_SLIDE_NAV" val="40"/>
</p:tagLst>
</file>

<file path=ppt/tags/tag81.xml><?xml version="1.0" encoding="utf-8"?>
<p:tagLst xmlns:a="http://schemas.openxmlformats.org/drawingml/2006/main" xmlns:r="http://schemas.openxmlformats.org/officeDocument/2006/relationships" xmlns:p="http://schemas.openxmlformats.org/presentationml/2006/main">
  <p:tag name="ARTICULATE_SLIDE_GUID" val="c2eb6fae-014f-4287-b825-b18377a58b1a"/>
  <p:tag name="ARTICULATE_SLIDE_NAV" val="41"/>
</p:tagLst>
</file>

<file path=ppt/tags/tag82.xml><?xml version="1.0" encoding="utf-8"?>
<p:tagLst xmlns:a="http://schemas.openxmlformats.org/drawingml/2006/main" xmlns:r="http://schemas.openxmlformats.org/officeDocument/2006/relationships" xmlns:p="http://schemas.openxmlformats.org/presentationml/2006/main">
  <p:tag name="ARTICULATE_SLIDE_GUID" val="db00d6e3-27c1-4069-ae89-3f5b1f98d297"/>
  <p:tag name="ARTICULATE_SLIDE_NAV" val="42"/>
</p:tagLst>
</file>

<file path=ppt/tags/tag8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fpgVcSeI_files\slide0001_image001.jpg"/>
</p:tagLst>
</file>

<file path=ppt/tags/tag8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qeB4hsKS_files\slide0001_image001.jpg"/>
</p:tagLst>
</file>

<file path=ppt/tags/tag85.xml><?xml version="1.0" encoding="utf-8"?>
<p:tagLst xmlns:a="http://schemas.openxmlformats.org/drawingml/2006/main" xmlns:r="http://schemas.openxmlformats.org/officeDocument/2006/relationships" xmlns:p="http://schemas.openxmlformats.org/presentationml/2006/main">
  <p:tag name="ARTICULATE_SLIDE_GUID" val="7528e496-e03a-4f4a-80b6-d5c77d3eda85"/>
  <p:tag name="ARTICULATE_SLIDE_NAV" val="43"/>
</p:tagLst>
</file>

<file path=ppt/tags/tag8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FcHNWiVR_files\slide0001_image001.jpg"/>
</p:tagLst>
</file>

<file path=ppt/tags/tag87.xml><?xml version="1.0" encoding="utf-8"?>
<p:tagLst xmlns:a="http://schemas.openxmlformats.org/drawingml/2006/main" xmlns:r="http://schemas.openxmlformats.org/officeDocument/2006/relationships" xmlns:p="http://schemas.openxmlformats.org/presentationml/2006/main">
  <p:tag name="ARTICULATE_SLIDE_GUID" val="6e4f1ca9-8530-4499-8f19-d56cc029cd0b"/>
  <p:tag name="ARTICULATE_SLIDE_NAV" val="44"/>
</p:tagLst>
</file>

<file path=ppt/tags/tag8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HV4AB9HG_files\slide0001_image001.jpg"/>
</p:tagLst>
</file>

<file path=ppt/tags/tag89.xml><?xml version="1.0" encoding="utf-8"?>
<p:tagLst xmlns:a="http://schemas.openxmlformats.org/drawingml/2006/main" xmlns:r="http://schemas.openxmlformats.org/officeDocument/2006/relationships" xmlns:p="http://schemas.openxmlformats.org/presentationml/2006/main">
  <p:tag name="ARTICULATE_SLIDE_GUID" val="b768d19c-0620-4bf3-8381-2eafefd99832"/>
  <p:tag name="ARTICULATE_SLIDE_NAV" val="45"/>
</p:tagLst>
</file>

<file path=ppt/tags/tag9.xml><?xml version="1.0" encoding="utf-8"?>
<p:tagLst xmlns:a="http://schemas.openxmlformats.org/drawingml/2006/main" xmlns:r="http://schemas.openxmlformats.org/officeDocument/2006/relationships" xmlns:p="http://schemas.openxmlformats.org/presentationml/2006/main">
  <p:tag name="AUDIO_ID" val="281"/>
  <p:tag name="ELAPSEDTIME" val="40.5"/>
  <p:tag name="ANNOTATION_COUNT" val="0"/>
  <p:tag name="ARTICULATE_SLIDE_GUID" val="a0190a85-5096-4253-92f7-dcaf1706a243"/>
  <p:tag name="ARTICULATE_SLIDE_NAV" val="9"/>
</p:tagLst>
</file>

<file path=ppt/tags/tag9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j3Fg10FQ_files\slide0001_image001.jpg"/>
</p:tagLst>
</file>

<file path=ppt/tags/tag91.xml><?xml version="1.0" encoding="utf-8"?>
<p:tagLst xmlns:a="http://schemas.openxmlformats.org/drawingml/2006/main" xmlns:r="http://schemas.openxmlformats.org/officeDocument/2006/relationships" xmlns:p="http://schemas.openxmlformats.org/presentationml/2006/main">
  <p:tag name="ARTICULATE_SLIDE_GUID" val="a27e6611-9a48-45c9-83cd-a6b28998c14b"/>
  <p:tag name="ARTICULATE_SLIDE_NAV" val="46"/>
</p:tagLst>
</file>

<file path=ppt/tags/tag9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pklsgfkt_files\slide0001_image001.jpg"/>
</p:tagLst>
</file>

<file path=ppt/tags/tag93.xml><?xml version="1.0" encoding="utf-8"?>
<p:tagLst xmlns:a="http://schemas.openxmlformats.org/drawingml/2006/main" xmlns:r="http://schemas.openxmlformats.org/officeDocument/2006/relationships" xmlns:p="http://schemas.openxmlformats.org/presentationml/2006/main">
  <p:tag name="ARTICULATE_SLIDE_GUID" val="b623b54c-78d2-45aa-b9a4-5dd9499562d6"/>
  <p:tag name="ARTICULATE_SLIDE_NAV" val="47"/>
</p:tagLst>
</file>

<file path=ppt/tags/tag9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nEbtZs6P_files\slide0001_image001.jpg"/>
</p:tagLst>
</file>

<file path=ppt/tags/tag95.xml><?xml version="1.0" encoding="utf-8"?>
<p:tagLst xmlns:a="http://schemas.openxmlformats.org/drawingml/2006/main" xmlns:r="http://schemas.openxmlformats.org/officeDocument/2006/relationships" xmlns:p="http://schemas.openxmlformats.org/presentationml/2006/main">
  <p:tag name="ARTICULATE_SLIDE_GUID" val="a181451d-9d9d-4e7f-b0e3-5217827dafc3"/>
  <p:tag name="ARTICULATE_SLIDE_NAV" val="48"/>
</p:tagLst>
</file>

<file path=ppt/tags/tag9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knGRm4Ul_files\slide0001_image001.jpg"/>
</p:tagLst>
</file>

<file path=ppt/theme/theme1.xml><?xml version="1.0" encoding="utf-8"?>
<a:theme xmlns:a="http://schemas.openxmlformats.org/drawingml/2006/main" name="studios-training-solutions">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 Title and Conten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lank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ThoughtWorks Studios new.thmx</Template>
  <TotalTime>4759</TotalTime>
  <Words>9493</Words>
  <Application>Microsoft Macintosh PowerPoint</Application>
  <PresentationFormat>On-screen Show (4:3)</PresentationFormat>
  <Paragraphs>630</Paragraphs>
  <Slides>43</Slides>
  <Notes>43</Notes>
  <HiddenSlides>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45" baseType="lpstr">
      <vt:lpstr>studios-training-solutions</vt:lpstr>
      <vt:lpstr>Microsoft Excel Chart</vt:lpstr>
      <vt:lpstr>The Origins of Agile Software Development</vt:lpstr>
      <vt:lpstr>PowerPoint Presentation</vt:lpstr>
      <vt:lpstr>PowerPoint Presentation</vt:lpstr>
      <vt:lpstr>Software project outcomes</vt:lpstr>
      <vt:lpstr>PowerPoint Presentation</vt:lpstr>
      <vt:lpstr>PowerPoint Presentation</vt:lpstr>
      <vt:lpstr>PowerPoint Presentation</vt:lpstr>
      <vt:lpstr>NASA’s Defect Density</vt:lpstr>
      <vt:lpstr>NASA’s Defect Density</vt:lpstr>
      <vt:lpstr>100,000 x $850 = $85,000,000  EIGHTY-FIVE MILLION DOLLARS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Agile Manifesto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Evolution of Approaches</vt:lpstr>
      <vt:lpstr>Common Philosophies and Approaches</vt:lpstr>
      <vt:lpstr>Other Agile Contributors</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Origins of Agile</dc:title>
  <dc:creator>Steven List</dc:creator>
  <cp:lastModifiedBy>David Kershaw</cp:lastModifiedBy>
  <cp:revision>151</cp:revision>
  <dcterms:created xsi:type="dcterms:W3CDTF">2010-05-02T11:15:33Z</dcterms:created>
  <dcterms:modified xsi:type="dcterms:W3CDTF">2011-05-03T17:56:56Z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01-Origins of Agile for Recording</vt:lpwstr>
  </property>
  <property fmtid="{D5CDD505-2E9C-101B-9397-08002B2CF9AE}" pid="4" name="ArticulateGUID">
    <vt:lpwstr>AE0F7B07-A7BD-40BD-B456-F641DF940B29</vt:lpwstr>
  </property>
  <property fmtid="{D5CDD505-2E9C-101B-9397-08002B2CF9AE}" pid="5" name="ArticulateProjectFull">
    <vt:lpwstr>C:\Documents and Settings\Administrator\My Documents\agile_fundamentals\01-Origins of Agile for Recording.ppta</vt:lpwstr>
  </property>
</Properties>
</file>